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256" r:id="rId3"/>
    <p:sldId id="257" r:id="rId4"/>
    <p:sldId id="281" r:id="rId5"/>
    <p:sldId id="293" r:id="rId6"/>
    <p:sldId id="291" r:id="rId7"/>
    <p:sldId id="294" r:id="rId8"/>
    <p:sldId id="314" r:id="rId9"/>
    <p:sldId id="295" r:id="rId10"/>
    <p:sldId id="309" r:id="rId11"/>
    <p:sldId id="310" r:id="rId12"/>
    <p:sldId id="311" r:id="rId13"/>
    <p:sldId id="312" r:id="rId14"/>
    <p:sldId id="297" r:id="rId15"/>
    <p:sldId id="317" r:id="rId16"/>
    <p:sldId id="316" r:id="rId17"/>
    <p:sldId id="272" r:id="rId18"/>
    <p:sldId id="313" r:id="rId19"/>
    <p:sldId id="286" r:id="rId20"/>
    <p:sldId id="300" r:id="rId21"/>
    <p:sldId id="262" r:id="rId22"/>
    <p:sldId id="263" r:id="rId23"/>
    <p:sldId id="264" r:id="rId24"/>
    <p:sldId id="258" r:id="rId25"/>
    <p:sldId id="265" r:id="rId26"/>
    <p:sldId id="301" r:id="rId27"/>
    <p:sldId id="302" r:id="rId28"/>
    <p:sldId id="303" r:id="rId29"/>
    <p:sldId id="304" r:id="rId30"/>
    <p:sldId id="305" r:id="rId31"/>
    <p:sldId id="306" r:id="rId32"/>
    <p:sldId id="259" r:id="rId33"/>
    <p:sldId id="273" r:id="rId34"/>
    <p:sldId id="274" r:id="rId35"/>
    <p:sldId id="275" r:id="rId36"/>
    <p:sldId id="315" r:id="rId37"/>
    <p:sldId id="260" r:id="rId38"/>
    <p:sldId id="319" r:id="rId39"/>
    <p:sldId id="276" r:id="rId40"/>
    <p:sldId id="320" r:id="rId41"/>
    <p:sldId id="321" r:id="rId42"/>
    <p:sldId id="298" r:id="rId43"/>
    <p:sldId id="322" r:id="rId44"/>
    <p:sldId id="324" r:id="rId45"/>
    <p:sldId id="267" r:id="rId46"/>
    <p:sldId id="268" r:id="rId47"/>
    <p:sldId id="270" r:id="rId48"/>
    <p:sldId id="271" r:id="rId49"/>
    <p:sldId id="289" r:id="rId50"/>
    <p:sldId id="325" r:id="rId51"/>
    <p:sldId id="326" r:id="rId52"/>
    <p:sldId id="327" r:id="rId53"/>
    <p:sldId id="261" r:id="rId54"/>
    <p:sldId id="335" r:id="rId55"/>
    <p:sldId id="283" r:id="rId56"/>
    <p:sldId id="278" r:id="rId57"/>
    <p:sldId id="329" r:id="rId58"/>
    <p:sldId id="330" r:id="rId59"/>
    <p:sldId id="331" r:id="rId60"/>
    <p:sldId id="332" r:id="rId61"/>
    <p:sldId id="334" r:id="rId62"/>
    <p:sldId id="284" r:id="rId63"/>
    <p:sldId id="337" r:id="rId64"/>
    <p:sldId id="333" r:id="rId65"/>
    <p:sldId id="336" r:id="rId66"/>
  </p:sldIdLst>
  <p:sldSz cx="9144000" cy="6858000" type="screen4x3"/>
  <p:notesSz cx="6858000" cy="9144000"/>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AFB1EBE-845D-4001-98EB-9F5DC5DBC0F5}" type="datetimeFigureOut">
              <a:rPr lang="de-DE"/>
              <a:pPr>
                <a:defRPr/>
              </a:pPr>
              <a:t>06.09.2012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C800CE7-8160-4D47-8E48-D5FEBE722A98}"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A64F38-C1DC-40B8-994B-7B23E33A4A9F}" type="slidenum">
              <a:rPr lang="de-DE"/>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Arial Rounded MT Bold" pitchFamily="34" charset="0"/>
              </a:defRPr>
            </a:lvl1p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3F3388BD-67CC-4F3E-A872-B2A6E9DC83F3}" type="slidenum">
              <a:rPr lang="de-AT"/>
              <a:pPr>
                <a:defRPr/>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3D6D2FA3-D423-40CF-9527-4448422AD77F}"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1AFE67E1-AD58-41C5-8CF5-FE42916DDCC5}" type="slidenum">
              <a:rPr lang="de-AT"/>
              <a:pPr>
                <a:defRPr/>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D3C3D121-083B-4686-973F-F5BF40B94D29}" type="datetimeFigureOut">
              <a:rPr lang="de-AT"/>
              <a:pPr>
                <a:defRPr/>
              </a:pPr>
              <a:t>06.09.2012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CF38081F-D11B-4EB6-8F51-863FBE52CD90}" type="slidenum">
              <a:rPr lang="de-AT"/>
              <a:pPr>
                <a:defRPr/>
              </a:pPr>
              <a:t>‹Nr.›</a:t>
            </a:fld>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E0981EB4-DFD6-4899-BB2D-751EE3E6E0EB}" type="datetimeFigureOut">
              <a:rPr lang="de-AT"/>
              <a:pPr>
                <a:defRPr/>
              </a:pPr>
              <a:t>06.09.2012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A40591F7-03BF-4B3D-92CE-1EA8C6CBCA29}" type="slidenum">
              <a:rPr lang="de-AT"/>
              <a:pPr>
                <a:defRPr/>
              </a:pPr>
              <a:t>‹Nr.›</a:t>
            </a:fld>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EE7B5C82-F5BF-487E-86C7-589939E90C47}" type="datetimeFigureOut">
              <a:rPr lang="de-AT"/>
              <a:pPr>
                <a:defRPr/>
              </a:pPr>
              <a:t>06.09.2012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97007E7-EE54-4F63-8881-A0115FF826A0}" type="slidenum">
              <a:rPr lang="de-AT"/>
              <a:pPr>
                <a:defRPr/>
              </a:pPr>
              <a:t>‹Nr.›</a:t>
            </a:fld>
            <a:endParaRPr lang="de-A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052889B7-42EA-4C49-8F0C-54D1D06595F1}" type="datetimeFigureOut">
              <a:rPr lang="de-AT"/>
              <a:pPr>
                <a:defRPr/>
              </a:pPr>
              <a:t>06.09.2012</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F6795851-2379-40A8-9D19-2DC7C4E61FCA}" type="slidenum">
              <a:rPr lang="de-AT"/>
              <a:pPr>
                <a:defRPr/>
              </a:pPr>
              <a:t>‹Nr.›</a:t>
            </a:fld>
            <a:endParaRPr lang="de-A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7404FB60-84C8-4B73-939F-03802BABA48E}" type="datetimeFigureOut">
              <a:rPr lang="de-AT"/>
              <a:pPr>
                <a:defRPr/>
              </a:pPr>
              <a:t>06.09.2012</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9CA04854-448A-446A-8279-DD9E17C0E509}" type="slidenum">
              <a:rPr lang="de-AT"/>
              <a:pPr>
                <a:defRPr/>
              </a:pPr>
              <a:t>‹Nr.›</a:t>
            </a:fld>
            <a:endParaRPr lang="de-A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D667591A-7D5D-461E-8C2E-C644703FA2AD}" type="datetimeFigureOut">
              <a:rPr lang="de-AT"/>
              <a:pPr>
                <a:defRPr/>
              </a:pPr>
              <a:t>06.09.2012</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5DE191A8-AE06-49B8-9CD5-00D5DFEF57B7}" type="slidenum">
              <a:rPr lang="de-AT"/>
              <a:pPr>
                <a:defRPr/>
              </a:pPr>
              <a:t>‹Nr.›</a:t>
            </a:fld>
            <a:endParaRPr lang="de-A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CFFC7FC4-0402-4768-9D7C-0BD881F17A1B}" type="datetimeFigureOut">
              <a:rPr lang="de-AT"/>
              <a:pPr>
                <a:defRPr/>
              </a:pPr>
              <a:t>06.09.2012</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D1A7DEC4-F3A8-4D9F-80D2-C82905FA73DF}" type="slidenum">
              <a:rPr lang="de-AT"/>
              <a:pPr>
                <a:defRPr/>
              </a:pPr>
              <a:t>‹Nr.›</a:t>
            </a:fld>
            <a:endParaRPr lang="de-A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6FDB420-7BC7-4403-9B13-36A7B93A5B29}" type="datetimeFigureOut">
              <a:rPr lang="de-AT"/>
              <a:pPr>
                <a:defRPr/>
              </a:pPr>
              <a:t>06.09.2012</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AABD130F-9E7B-4921-A504-9F59B07EC880}"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atin typeface="Arial Rounded MT Bold" pitchFamily="34" charset="0"/>
              </a:defRPr>
            </a:lvl1p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6D50115-A848-47DF-A214-0C632F9615DB}" type="slidenum">
              <a:rPr lang="de-AT"/>
              <a:pPr>
                <a:defRPr/>
              </a:pPr>
              <a:t>‹Nr.›</a:t>
            </a:fld>
            <a:endParaRPr lang="de-A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39EF4A86-F4A0-4386-91B9-758D8EA80C29}" type="datetimeFigureOut">
              <a:rPr lang="de-AT"/>
              <a:pPr>
                <a:defRPr/>
              </a:pPr>
              <a:t>06.09.2012</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4CC498E-757E-4050-A4F3-3CE6434EB4C5}" type="slidenum">
              <a:rPr lang="de-AT"/>
              <a:pPr>
                <a:defRPr/>
              </a:pPr>
              <a:t>‹Nr.›</a:t>
            </a:fld>
            <a:endParaRPr lang="de-A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72D0E13A-3E28-4EF7-A9E9-4CD8C4E37DBC}" type="datetimeFigureOut">
              <a:rPr lang="de-AT"/>
              <a:pPr>
                <a:defRPr/>
              </a:pPr>
              <a:t>06.09.2012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DB9245B-19BE-4619-AE22-7927800BD7E4}" type="slidenum">
              <a:rPr lang="de-AT"/>
              <a:pPr>
                <a:defRPr/>
              </a:pPr>
              <a:t>‹Nr.›</a:t>
            </a:fld>
            <a:endParaRPr lang="de-A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0042E0C8-8D63-4A87-8536-D4EECDDBF131}" type="datetimeFigureOut">
              <a:rPr lang="de-AT"/>
              <a:pPr>
                <a:defRPr/>
              </a:pPr>
              <a:t>06.09.2012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296C893D-F393-47D8-A538-5091E71ABE55}"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4DACE44-260A-4273-9450-DD0246AC2FDA}"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4668341F-C465-470D-8044-53E0872BF578}"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D9C9B40C-C3D4-4BE9-937D-FA27C6675F23}"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9676CA60-5B26-4B45-A783-31A81FEA4627}"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CD844FF3-8B38-4426-B9AA-EE34FFBBA74B}"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07789D9D-DDBE-4343-9852-81BBB9159FA4}"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2660D953-3055-41DB-A59B-4150BB280A1A}"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smtClean="0"/>
              <a:t>Textmasterformate durch Klicken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A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A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25A7C0F-6723-42A8-B92A-402A61ED8C8E}"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1331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1A1F64E-AF74-46C8-B2E8-FCEAADE6CD40}" type="datetimeFigureOut">
              <a:rPr lang="de-AT"/>
              <a:pPr>
                <a:defRPr/>
              </a:pPr>
              <a:t>06.09.2012</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31E1406-9752-44F6-BF3C-D4888F57421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fontAlgn="base">
        <a:spcBef>
          <a:spcPct val="0"/>
        </a:spcBef>
        <a:spcAft>
          <a:spcPct val="0"/>
        </a:spcAft>
        <a:defRPr sz="4400" kern="1200">
          <a:solidFill>
            <a:schemeClr val="tx1"/>
          </a:solidFill>
          <a:latin typeface="Arial Rounded MT Bold" pitchFamily="34" charset="0"/>
          <a:ea typeface="+mj-ea"/>
          <a:cs typeface="+mj-cs"/>
        </a:defRPr>
      </a:lvl1pPr>
      <a:lvl2pPr algn="ctr" rtl="0" fontAlgn="base">
        <a:spcBef>
          <a:spcPct val="0"/>
        </a:spcBef>
        <a:spcAft>
          <a:spcPct val="0"/>
        </a:spcAft>
        <a:defRPr sz="4400">
          <a:solidFill>
            <a:schemeClr val="tx1"/>
          </a:solidFill>
          <a:latin typeface="Arial Rounded MT Bold" pitchFamily="34" charset="0"/>
        </a:defRPr>
      </a:lvl2pPr>
      <a:lvl3pPr algn="ctr" rtl="0" fontAlgn="base">
        <a:spcBef>
          <a:spcPct val="0"/>
        </a:spcBef>
        <a:spcAft>
          <a:spcPct val="0"/>
        </a:spcAft>
        <a:defRPr sz="4400">
          <a:solidFill>
            <a:schemeClr val="tx1"/>
          </a:solidFill>
          <a:latin typeface="Arial Rounded MT Bold" pitchFamily="34" charset="0"/>
        </a:defRPr>
      </a:lvl3pPr>
      <a:lvl4pPr algn="ctr" rtl="0" fontAlgn="base">
        <a:spcBef>
          <a:spcPct val="0"/>
        </a:spcBef>
        <a:spcAft>
          <a:spcPct val="0"/>
        </a:spcAft>
        <a:defRPr sz="4400">
          <a:solidFill>
            <a:schemeClr val="tx1"/>
          </a:solidFill>
          <a:latin typeface="Arial Rounded MT Bold" pitchFamily="34" charset="0"/>
        </a:defRPr>
      </a:lvl4pPr>
      <a:lvl5pPr algn="ctr" rtl="0" fontAlgn="base">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upload.wikimedia.org/wikipedia/commons/0/0c/Serum-Elektophorese_IgA_Myelom.jpg" TargetMode="Externa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upload.wikimedia.org/wikipedia/commons/9/99/Plasmozytom_multiple_Osteolysen_Unterarm.png" TargetMode="External"/><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upload.wikimedia.org/wikipedia/commons/b/b1/Bone_metastasis_average_distribution_01.sv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755650" y="260350"/>
            <a:ext cx="7772400" cy="1152525"/>
          </a:xfrm>
        </p:spPr>
        <p:txBody>
          <a:bodyPr/>
          <a:lstStyle/>
          <a:p>
            <a:pPr eaLnBrk="1" hangingPunct="1"/>
            <a:r>
              <a:rPr lang="de-AT" sz="2400" b="1" smtClean="0"/>
              <a:t>Multiples Myelom – eine Form von Knochenkrebs?</a:t>
            </a:r>
          </a:p>
        </p:txBody>
      </p:sp>
      <p:sp>
        <p:nvSpPr>
          <p:cNvPr id="2051" name="Rectangle 3"/>
          <p:cNvSpPr>
            <a:spLocks noGrp="1" noChangeArrowheads="1"/>
          </p:cNvSpPr>
          <p:nvPr>
            <p:ph type="subTitle" idx="1"/>
          </p:nvPr>
        </p:nvSpPr>
        <p:spPr>
          <a:xfrm>
            <a:off x="1403350" y="5373688"/>
            <a:ext cx="6400800" cy="766762"/>
          </a:xfrm>
        </p:spPr>
        <p:txBody>
          <a:bodyPr/>
          <a:lstStyle/>
          <a:p>
            <a:pPr eaLnBrk="1" hangingPunct="1">
              <a:defRPr/>
            </a:pPr>
            <a:r>
              <a:rPr lang="de-AT" sz="1600" dirty="0"/>
              <a:t>Gudrun Pohl</a:t>
            </a:r>
          </a:p>
          <a:p>
            <a:pPr eaLnBrk="1" hangingPunct="1">
              <a:defRPr/>
            </a:pPr>
            <a:r>
              <a:rPr lang="de-AT" sz="1600" dirty="0" smtClean="0"/>
              <a:t>Knochen im Fokus - Krems</a:t>
            </a:r>
            <a:r>
              <a:rPr lang="de-AT" sz="1600" dirty="0"/>
              <a:t>, 8.9.2012</a:t>
            </a:r>
          </a:p>
        </p:txBody>
      </p:sp>
      <p:pic>
        <p:nvPicPr>
          <p:cNvPr id="26627" name="Picture 2" descr="http://www.hemato-images.eu/sites/bildatlas/content/e7421/e10372/e8884/mediacoll_elements8894/September_ger.jpg"/>
          <p:cNvPicPr>
            <a:picLocks noChangeAspect="1" noChangeArrowheads="1"/>
          </p:cNvPicPr>
          <p:nvPr/>
        </p:nvPicPr>
        <p:blipFill>
          <a:blip r:embed="rId2"/>
          <a:srcRect/>
          <a:stretch>
            <a:fillRect/>
          </a:stretch>
        </p:blipFill>
        <p:spPr bwMode="auto">
          <a:xfrm>
            <a:off x="1908175" y="1341438"/>
            <a:ext cx="5111750" cy="38115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p:cNvSpPr>
            <a:spLocks noGrp="1"/>
          </p:cNvSpPr>
          <p:nvPr>
            <p:ph type="title"/>
          </p:nvPr>
        </p:nvSpPr>
        <p:spPr/>
        <p:txBody>
          <a:bodyPr/>
          <a:lstStyle/>
          <a:p>
            <a:pPr eaLnBrk="1" hangingPunct="1"/>
            <a:r>
              <a:rPr lang="de-DE" sz="3600" smtClean="0">
                <a:latin typeface="Arial Rounded MT Bold" pitchFamily="34" charset="0"/>
              </a:rPr>
              <a:t>Antikörper</a:t>
            </a:r>
          </a:p>
        </p:txBody>
      </p:sp>
      <p:pic>
        <p:nvPicPr>
          <p:cNvPr id="35842" name="Picture 2"/>
          <p:cNvPicPr>
            <a:picLocks noChangeAspect="1" noChangeArrowheads="1"/>
          </p:cNvPicPr>
          <p:nvPr/>
        </p:nvPicPr>
        <p:blipFill>
          <a:blip r:embed="rId2"/>
          <a:srcRect/>
          <a:stretch>
            <a:fillRect/>
          </a:stretch>
        </p:blipFill>
        <p:spPr bwMode="auto">
          <a:xfrm>
            <a:off x="539750" y="1125538"/>
            <a:ext cx="4103688" cy="3205162"/>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4859338" y="3573463"/>
            <a:ext cx="3810000" cy="2857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pPr eaLnBrk="1" hangingPunct="1"/>
            <a:r>
              <a:rPr lang="de-DE" sz="3600" smtClean="0">
                <a:latin typeface="Arial Rounded MT Bold" pitchFamily="34" charset="0"/>
              </a:rPr>
              <a:t>Antikörper</a:t>
            </a:r>
          </a:p>
        </p:txBody>
      </p:sp>
      <p:pic>
        <p:nvPicPr>
          <p:cNvPr id="36866" name="Picture 2"/>
          <p:cNvPicPr>
            <a:picLocks noChangeAspect="1" noChangeArrowheads="1"/>
          </p:cNvPicPr>
          <p:nvPr/>
        </p:nvPicPr>
        <p:blipFill>
          <a:blip r:embed="rId3"/>
          <a:srcRect/>
          <a:stretch>
            <a:fillRect/>
          </a:stretch>
        </p:blipFill>
        <p:spPr bwMode="auto">
          <a:xfrm>
            <a:off x="554038" y="1916113"/>
            <a:ext cx="3105150" cy="2466975"/>
          </a:xfrm>
          <a:prstGeom prst="rect">
            <a:avLst/>
          </a:prstGeom>
          <a:noFill/>
          <a:ln w="9525">
            <a:noFill/>
            <a:miter lim="800000"/>
            <a:headEnd/>
            <a:tailEnd/>
          </a:ln>
        </p:spPr>
      </p:pic>
      <p:pic>
        <p:nvPicPr>
          <p:cNvPr id="36867" name="Picture 3"/>
          <p:cNvPicPr>
            <a:picLocks noChangeAspect="1" noChangeArrowheads="1"/>
          </p:cNvPicPr>
          <p:nvPr/>
        </p:nvPicPr>
        <p:blipFill>
          <a:blip r:embed="rId4"/>
          <a:srcRect/>
          <a:stretch>
            <a:fillRect/>
          </a:stretch>
        </p:blipFill>
        <p:spPr bwMode="auto">
          <a:xfrm>
            <a:off x="4716463" y="2060575"/>
            <a:ext cx="3810000" cy="2857500"/>
          </a:xfrm>
          <a:prstGeom prst="rect">
            <a:avLst/>
          </a:prstGeom>
          <a:noFill/>
          <a:ln w="9525">
            <a:noFill/>
            <a:miter lim="800000"/>
            <a:headEnd/>
            <a:tailEnd/>
          </a:ln>
        </p:spPr>
      </p:pic>
      <p:sp>
        <p:nvSpPr>
          <p:cNvPr id="36868" name="Textfeld 2"/>
          <p:cNvSpPr txBox="1">
            <a:spLocks noChangeArrowheads="1"/>
          </p:cNvSpPr>
          <p:nvPr/>
        </p:nvSpPr>
        <p:spPr bwMode="auto">
          <a:xfrm>
            <a:off x="523875" y="1454150"/>
            <a:ext cx="3941763" cy="368300"/>
          </a:xfrm>
          <a:prstGeom prst="rect">
            <a:avLst/>
          </a:prstGeom>
          <a:noFill/>
          <a:ln w="9525">
            <a:noFill/>
            <a:miter lim="800000"/>
            <a:headEnd/>
            <a:tailEnd/>
          </a:ln>
        </p:spPr>
        <p:txBody>
          <a:bodyPr wrap="none">
            <a:spAutoFit/>
          </a:bodyPr>
          <a:lstStyle/>
          <a:p>
            <a:r>
              <a:rPr lang="de-DE"/>
              <a:t>Antikörper bekämpfen Bakterien……</a:t>
            </a:r>
          </a:p>
        </p:txBody>
      </p:sp>
      <p:sp>
        <p:nvSpPr>
          <p:cNvPr id="36869" name="Textfeld 5"/>
          <p:cNvSpPr txBox="1">
            <a:spLocks noChangeArrowheads="1"/>
          </p:cNvSpPr>
          <p:nvPr/>
        </p:nvSpPr>
        <p:spPr bwMode="auto">
          <a:xfrm>
            <a:off x="4708525" y="5084763"/>
            <a:ext cx="1987550" cy="369887"/>
          </a:xfrm>
          <a:prstGeom prst="rect">
            <a:avLst/>
          </a:prstGeom>
          <a:noFill/>
          <a:ln w="9525">
            <a:noFill/>
            <a:miter lim="800000"/>
            <a:headEnd/>
            <a:tailEnd/>
          </a:ln>
        </p:spPr>
        <p:txBody>
          <a:bodyPr wrap="none">
            <a:spAutoFit/>
          </a:bodyPr>
          <a:lstStyle/>
          <a:p>
            <a:r>
              <a:rPr lang="de-DE"/>
              <a:t>………..und Viren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p:txBody>
          <a:bodyPr/>
          <a:lstStyle/>
          <a:p>
            <a:pPr eaLnBrk="1" hangingPunct="1"/>
            <a:r>
              <a:rPr lang="de-DE" sz="3600" smtClean="0">
                <a:latin typeface="Arial Rounded MT Bold" pitchFamily="34" charset="0"/>
              </a:rPr>
              <a:t>Antikörper</a:t>
            </a:r>
          </a:p>
        </p:txBody>
      </p:sp>
      <p:pic>
        <p:nvPicPr>
          <p:cNvPr id="38914" name="Picture 2"/>
          <p:cNvPicPr>
            <a:picLocks noChangeAspect="1" noChangeArrowheads="1"/>
          </p:cNvPicPr>
          <p:nvPr/>
        </p:nvPicPr>
        <p:blipFill>
          <a:blip r:embed="rId2"/>
          <a:srcRect/>
          <a:stretch>
            <a:fillRect/>
          </a:stretch>
        </p:blipFill>
        <p:spPr bwMode="auto">
          <a:xfrm>
            <a:off x="395288" y="1268413"/>
            <a:ext cx="5184775" cy="3730625"/>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5940425" y="4362450"/>
            <a:ext cx="2863850" cy="1946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a:xfrm>
            <a:off x="457200" y="274638"/>
            <a:ext cx="8229600" cy="993775"/>
          </a:xfrm>
        </p:spPr>
        <p:txBody>
          <a:bodyPr/>
          <a:lstStyle/>
          <a:p>
            <a:pPr eaLnBrk="1" hangingPunct="1"/>
            <a:r>
              <a:rPr lang="de-AT" sz="3600" smtClean="0">
                <a:latin typeface="Arial Rounded MT Bold" pitchFamily="34" charset="0"/>
              </a:rPr>
              <a:t>Myelomzellen: klonal</a:t>
            </a:r>
          </a:p>
        </p:txBody>
      </p:sp>
      <p:pic>
        <p:nvPicPr>
          <p:cNvPr id="39938" name="Picture 2" descr="http://media.screened.com/uploads/0/1820/285435-clones_1.jpg"/>
          <p:cNvPicPr>
            <a:picLocks noChangeAspect="1" noChangeArrowheads="1"/>
          </p:cNvPicPr>
          <p:nvPr/>
        </p:nvPicPr>
        <p:blipFill>
          <a:blip r:embed="rId2"/>
          <a:srcRect/>
          <a:stretch>
            <a:fillRect/>
          </a:stretch>
        </p:blipFill>
        <p:spPr bwMode="auto">
          <a:xfrm>
            <a:off x="539750" y="1773238"/>
            <a:ext cx="3810000" cy="2971800"/>
          </a:xfrm>
          <a:prstGeom prst="rect">
            <a:avLst/>
          </a:prstGeom>
          <a:noFill/>
          <a:ln w="9525">
            <a:noFill/>
            <a:miter lim="800000"/>
            <a:headEnd/>
            <a:tailEnd/>
          </a:ln>
        </p:spPr>
      </p:pic>
      <p:pic>
        <p:nvPicPr>
          <p:cNvPr id="39939" name="Picture 4" descr="http://www.personal.psu.edu/afr3/blogs/SIOW/multiplemypohoma.jpg"/>
          <p:cNvPicPr>
            <a:picLocks noChangeAspect="1" noChangeArrowheads="1"/>
          </p:cNvPicPr>
          <p:nvPr/>
        </p:nvPicPr>
        <p:blipFill>
          <a:blip r:embed="rId3"/>
          <a:srcRect/>
          <a:stretch>
            <a:fillRect/>
          </a:stretch>
        </p:blipFill>
        <p:spPr bwMode="auto">
          <a:xfrm>
            <a:off x="4551363" y="1773238"/>
            <a:ext cx="4002087" cy="30178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eaLnBrk="1" hangingPunct="1"/>
            <a:r>
              <a:rPr lang="de-DE" sz="2400" smtClean="0">
                <a:latin typeface="Arial Rounded MT Bold" pitchFamily="34" charset="0"/>
                <a:ea typeface="Aharoni"/>
                <a:cs typeface="Aharoni"/>
              </a:rPr>
              <a:t>Myelomzellen: eine Fehlentwicklung der Plasmazelle</a:t>
            </a:r>
          </a:p>
        </p:txBody>
      </p:sp>
      <p:pic>
        <p:nvPicPr>
          <p:cNvPr id="40962" name="Picture 2"/>
          <p:cNvPicPr>
            <a:picLocks noChangeAspect="1" noChangeArrowheads="1"/>
          </p:cNvPicPr>
          <p:nvPr/>
        </p:nvPicPr>
        <p:blipFill>
          <a:blip r:embed="rId2"/>
          <a:srcRect/>
          <a:stretch>
            <a:fillRect/>
          </a:stretch>
        </p:blipFill>
        <p:spPr bwMode="auto">
          <a:xfrm>
            <a:off x="1547813" y="4076700"/>
            <a:ext cx="5562600" cy="2152650"/>
          </a:xfrm>
          <a:prstGeom prst="rect">
            <a:avLst/>
          </a:prstGeom>
          <a:noFill/>
          <a:ln w="9525">
            <a:noFill/>
            <a:miter lim="800000"/>
            <a:headEnd/>
            <a:tailEnd/>
          </a:ln>
        </p:spPr>
      </p:pic>
      <p:pic>
        <p:nvPicPr>
          <p:cNvPr id="40963" name="Picture 3"/>
          <p:cNvPicPr>
            <a:picLocks noChangeAspect="1" noChangeArrowheads="1"/>
          </p:cNvPicPr>
          <p:nvPr/>
        </p:nvPicPr>
        <p:blipFill>
          <a:blip r:embed="rId3"/>
          <a:srcRect/>
          <a:stretch>
            <a:fillRect/>
          </a:stretch>
        </p:blipFill>
        <p:spPr bwMode="auto">
          <a:xfrm>
            <a:off x="1522413" y="1341438"/>
            <a:ext cx="5562600" cy="2466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p:txBody>
          <a:bodyPr/>
          <a:lstStyle/>
          <a:p>
            <a:pPr eaLnBrk="1" hangingPunct="1"/>
            <a:r>
              <a:rPr lang="de-DE" sz="2800" smtClean="0">
                <a:latin typeface="Arial Rounded MT Bold" pitchFamily="34" charset="0"/>
                <a:ea typeface="Aharoni"/>
                <a:cs typeface="Aharoni"/>
              </a:rPr>
              <a:t>Gesunde Plasmazellen versus Myelomzellen</a:t>
            </a:r>
          </a:p>
        </p:txBody>
      </p:sp>
      <p:pic>
        <p:nvPicPr>
          <p:cNvPr id="41986" name="Picture 2"/>
          <p:cNvPicPr>
            <a:picLocks noChangeAspect="1" noChangeArrowheads="1"/>
          </p:cNvPicPr>
          <p:nvPr/>
        </p:nvPicPr>
        <p:blipFill>
          <a:blip r:embed="rId2"/>
          <a:srcRect/>
          <a:stretch>
            <a:fillRect/>
          </a:stretch>
        </p:blipFill>
        <p:spPr bwMode="auto">
          <a:xfrm>
            <a:off x="755650" y="1628775"/>
            <a:ext cx="3600450" cy="3600450"/>
          </a:xfrm>
          <a:prstGeom prst="rect">
            <a:avLst/>
          </a:prstGeom>
          <a:noFill/>
          <a:ln w="9525">
            <a:noFill/>
            <a:miter lim="800000"/>
            <a:headEnd/>
            <a:tailEnd/>
          </a:ln>
        </p:spPr>
      </p:pic>
      <p:pic>
        <p:nvPicPr>
          <p:cNvPr id="41987" name="Picture 3"/>
          <p:cNvPicPr>
            <a:picLocks noChangeAspect="1" noChangeArrowheads="1"/>
          </p:cNvPicPr>
          <p:nvPr/>
        </p:nvPicPr>
        <p:blipFill>
          <a:blip r:embed="rId3"/>
          <a:srcRect/>
          <a:stretch>
            <a:fillRect/>
          </a:stretch>
        </p:blipFill>
        <p:spPr bwMode="auto">
          <a:xfrm>
            <a:off x="5292725" y="2349500"/>
            <a:ext cx="3609975" cy="3609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endParaRPr lang="de-DE" smtClean="0"/>
          </a:p>
        </p:txBody>
      </p:sp>
      <p:sp>
        <p:nvSpPr>
          <p:cNvPr id="43010" name="Rectangle 3"/>
          <p:cNvSpPr>
            <a:spLocks noGrp="1" noChangeArrowheads="1"/>
          </p:cNvSpPr>
          <p:nvPr>
            <p:ph type="body" idx="1"/>
          </p:nvPr>
        </p:nvSpPr>
        <p:spPr/>
        <p:txBody>
          <a:bodyPr/>
          <a:lstStyle/>
          <a:p>
            <a:pPr eaLnBrk="1" hangingPunct="1">
              <a:lnSpc>
                <a:spcPct val="90000"/>
              </a:lnSpc>
            </a:pPr>
            <a:r>
              <a:rPr lang="de-AT" sz="2800" smtClean="0"/>
              <a:t>Maligne Zellen bilden Antikörper oder Antikörperteile (Leichtketten), welche sich im Körper anreichern und für viele Symptome und Komplikationen der Erkrankung verantwortlich sind.</a:t>
            </a:r>
          </a:p>
          <a:p>
            <a:pPr eaLnBrk="1" hangingPunct="1">
              <a:lnSpc>
                <a:spcPct val="90000"/>
              </a:lnSpc>
            </a:pPr>
            <a:r>
              <a:rPr lang="de-AT" sz="2800" smtClean="0"/>
              <a:t>Entsprechend dem gebildeten Antikörper werden folgende Typen unterschieden:</a:t>
            </a:r>
          </a:p>
          <a:p>
            <a:pPr lvl="1" eaLnBrk="1" hangingPunct="1">
              <a:lnSpc>
                <a:spcPct val="90000"/>
              </a:lnSpc>
            </a:pPr>
            <a:r>
              <a:rPr lang="de-AT" sz="2400" smtClean="0"/>
              <a:t>IgG (&gt; 50%)</a:t>
            </a:r>
          </a:p>
          <a:p>
            <a:pPr lvl="1" eaLnBrk="1" hangingPunct="1">
              <a:lnSpc>
                <a:spcPct val="90000"/>
              </a:lnSpc>
            </a:pPr>
            <a:r>
              <a:rPr lang="de-AT" sz="2400" smtClean="0"/>
              <a:t>IgA (25%)</a:t>
            </a:r>
          </a:p>
          <a:p>
            <a:pPr lvl="1" eaLnBrk="1" hangingPunct="1">
              <a:lnSpc>
                <a:spcPct val="90000"/>
              </a:lnSpc>
            </a:pPr>
            <a:r>
              <a:rPr lang="de-AT" sz="2400" smtClean="0"/>
              <a:t>IgD (selten)</a:t>
            </a:r>
          </a:p>
          <a:p>
            <a:pPr lvl="1" eaLnBrk="1" hangingPunct="1">
              <a:lnSpc>
                <a:spcPct val="90000"/>
              </a:lnSpc>
            </a:pPr>
            <a:r>
              <a:rPr lang="de-AT" sz="2400" smtClean="0"/>
              <a:t>Leichtkettenplasmozytom (Kappa, Lambda)</a:t>
            </a:r>
          </a:p>
          <a:p>
            <a:pPr lvl="1" eaLnBrk="1" hangingPunct="1">
              <a:lnSpc>
                <a:spcPct val="90000"/>
              </a:lnSpc>
            </a:pPr>
            <a:endParaRPr lang="de-AT" sz="2400" smtClean="0"/>
          </a:p>
          <a:p>
            <a:pPr lvl="1" eaLnBrk="1" hangingPunct="1">
              <a:lnSpc>
                <a:spcPct val="90000"/>
              </a:lnSpc>
            </a:pPr>
            <a:endParaRPr lang="de-AT" sz="2400" smtClean="0"/>
          </a:p>
          <a:p>
            <a:pPr eaLnBrk="1" hangingPunct="1">
              <a:lnSpc>
                <a:spcPct val="90000"/>
              </a:lnSpc>
            </a:pPr>
            <a:endParaRPr lang="de-AT" sz="2800" smtClean="0"/>
          </a:p>
        </p:txBody>
      </p:sp>
      <p:sp>
        <p:nvSpPr>
          <p:cNvPr id="43011" name="Rectangle 4"/>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
        <p:nvSpPr>
          <p:cNvPr id="43012" name="Rectangle 5"/>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
        <p:nvSpPr>
          <p:cNvPr id="43013" name="Rectangle 6"/>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p:txBody>
          <a:bodyPr/>
          <a:lstStyle/>
          <a:p>
            <a:pPr eaLnBrk="1" hangingPunct="1"/>
            <a:r>
              <a:rPr lang="de-DE" sz="2000" smtClean="0">
                <a:latin typeface="Arial Rounded MT Bold" pitchFamily="34" charset="0"/>
                <a:ea typeface="Aharoni"/>
                <a:cs typeface="Aharoni"/>
              </a:rPr>
              <a:t>Defekte Immunglobuline </a:t>
            </a:r>
            <a:r>
              <a:rPr lang="de-DE" sz="2000" b="1" smtClean="0">
                <a:latin typeface="Arial Rounded MT Bold" pitchFamily="34" charset="0"/>
                <a:ea typeface="Aharoni"/>
                <a:cs typeface="Aharoni"/>
              </a:rPr>
              <a:t>und Überproduktion </a:t>
            </a:r>
            <a:r>
              <a:rPr lang="de-DE" sz="2000" smtClean="0">
                <a:latin typeface="Arial Rounded MT Bold" pitchFamily="34" charset="0"/>
                <a:ea typeface="Aharoni"/>
                <a:cs typeface="Aharoni"/>
              </a:rPr>
              <a:t>beim Myelom</a:t>
            </a:r>
          </a:p>
        </p:txBody>
      </p:sp>
      <p:pic>
        <p:nvPicPr>
          <p:cNvPr id="44034" name="Picture 2"/>
          <p:cNvPicPr>
            <a:picLocks noChangeAspect="1" noChangeArrowheads="1"/>
          </p:cNvPicPr>
          <p:nvPr/>
        </p:nvPicPr>
        <p:blipFill>
          <a:blip r:embed="rId2"/>
          <a:srcRect/>
          <a:stretch>
            <a:fillRect/>
          </a:stretch>
        </p:blipFill>
        <p:spPr bwMode="auto">
          <a:xfrm>
            <a:off x="606425" y="1916113"/>
            <a:ext cx="7688263" cy="41100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lstStyle/>
          <a:p>
            <a:pPr eaLnBrk="1" hangingPunct="1"/>
            <a:r>
              <a:rPr lang="de-AT" smtClean="0"/>
              <a:t>Geschichte des Myeloms</a:t>
            </a:r>
          </a:p>
        </p:txBody>
      </p:sp>
      <p:sp>
        <p:nvSpPr>
          <p:cNvPr id="45058" name="Inhaltsplatzhalter 2"/>
          <p:cNvSpPr>
            <a:spLocks noGrp="1"/>
          </p:cNvSpPr>
          <p:nvPr>
            <p:ph idx="1"/>
          </p:nvPr>
        </p:nvSpPr>
        <p:spPr/>
        <p:txBody>
          <a:bodyPr/>
          <a:lstStyle/>
          <a:p>
            <a:pPr eaLnBrk="1" hangingPunct="1"/>
            <a:r>
              <a:rPr lang="de-AT" sz="1600" smtClean="0"/>
              <a:t>Henry Bence Jones: beschrieb 1847 Bence-Jones-Proteine (Paraproteine) im Harn</a:t>
            </a:r>
          </a:p>
          <a:p>
            <a:pPr eaLnBrk="1" hangingPunct="1"/>
            <a:endParaRPr lang="de-AT" sz="1600" smtClean="0"/>
          </a:p>
          <a:p>
            <a:pPr eaLnBrk="1" hangingPunct="1"/>
            <a:r>
              <a:rPr lang="de-AT" sz="1600" smtClean="0"/>
              <a:t>Die erste Beschreibung der heute als </a:t>
            </a:r>
            <a:r>
              <a:rPr lang="de-AT" sz="1600" b="1" smtClean="0"/>
              <a:t>Plasmozytom</a:t>
            </a:r>
            <a:r>
              <a:rPr lang="de-AT" sz="1600" smtClean="0"/>
              <a:t> bezeichneten Tumorerkrankung stammt aus dem Jahr 1873: Der Knochenmarkkrebs erhielt damals die Bezeichnung </a:t>
            </a:r>
            <a:r>
              <a:rPr lang="de-AT" sz="1600" b="1" smtClean="0"/>
              <a:t>multiples Myelom</a:t>
            </a:r>
            <a:r>
              <a:rPr lang="de-AT" sz="1600" smtClean="0"/>
              <a:t>, weil bei ihm typischerweise viele (multiple) Tumoren vorliegen, die vom Knochenmark ausgehen. </a:t>
            </a:r>
          </a:p>
          <a:p>
            <a:pPr eaLnBrk="1" hangingPunct="1"/>
            <a:endParaRPr lang="de-AT" sz="1600" smtClean="0"/>
          </a:p>
          <a:p>
            <a:pPr eaLnBrk="1" hangingPunct="1"/>
            <a:r>
              <a:rPr lang="de-AT" sz="1600" smtClean="0"/>
              <a:t>1889 veröffentlichte der Arzt Otto Kahler eine Beschreibung der Erkrankung, weshalb eine weitere Bezeichnung für das Plasmozytom </a:t>
            </a:r>
            <a:r>
              <a:rPr lang="de-AT" sz="1600" b="1" smtClean="0"/>
              <a:t>Morbus Kahler</a:t>
            </a:r>
            <a:r>
              <a:rPr lang="de-AT" sz="1600" smtClean="0"/>
              <a:t> lautet</a:t>
            </a:r>
          </a:p>
          <a:p>
            <a:pPr eaLnBrk="1" hangingPunct="1"/>
            <a:endParaRPr lang="de-AT" sz="16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p:txBody>
          <a:bodyPr/>
          <a:lstStyle/>
          <a:p>
            <a:pPr eaLnBrk="1" hangingPunct="1"/>
            <a:r>
              <a:rPr lang="de-AT" sz="3600" smtClean="0"/>
              <a:t>Geschichte des Myeloms</a:t>
            </a:r>
          </a:p>
        </p:txBody>
      </p:sp>
      <p:sp>
        <p:nvSpPr>
          <p:cNvPr id="46082" name="Inhaltsplatzhalter 2"/>
          <p:cNvSpPr>
            <a:spLocks noGrp="1"/>
          </p:cNvSpPr>
          <p:nvPr>
            <p:ph idx="1"/>
          </p:nvPr>
        </p:nvSpPr>
        <p:spPr>
          <a:xfrm>
            <a:off x="468313" y="1196975"/>
            <a:ext cx="8229600" cy="388938"/>
          </a:xfrm>
        </p:spPr>
        <p:txBody>
          <a:bodyPr/>
          <a:lstStyle/>
          <a:p>
            <a:pPr marL="0" indent="0" algn="ctr" eaLnBrk="1" hangingPunct="1">
              <a:buFontTx/>
              <a:buNone/>
            </a:pPr>
            <a:r>
              <a:rPr lang="de-AT" sz="1600" smtClean="0"/>
              <a:t>Erste Fallberichte: </a:t>
            </a:r>
            <a:r>
              <a:rPr lang="en-US" sz="1600" smtClean="0"/>
              <a:t>Solly S. Med Chir. Trans London 1844</a:t>
            </a:r>
            <a:endParaRPr lang="de-AT" sz="1600" smtClean="0"/>
          </a:p>
        </p:txBody>
      </p:sp>
      <p:pic>
        <p:nvPicPr>
          <p:cNvPr id="46083" name="Picture 2" descr="http://www.lam.hu/folyoiratok/lam/0601/3_6.jpg"/>
          <p:cNvPicPr>
            <a:picLocks noChangeAspect="1" noChangeArrowheads="1"/>
          </p:cNvPicPr>
          <p:nvPr/>
        </p:nvPicPr>
        <p:blipFill>
          <a:blip r:embed="rId2"/>
          <a:srcRect/>
          <a:stretch>
            <a:fillRect/>
          </a:stretch>
        </p:blipFill>
        <p:spPr bwMode="auto">
          <a:xfrm>
            <a:off x="2771775" y="2276475"/>
            <a:ext cx="2573338" cy="3492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de-AT" smtClean="0"/>
              <a:t>Multiples Myelom </a:t>
            </a:r>
            <a:r>
              <a:rPr lang="de-AT" sz="2000" smtClean="0"/>
              <a:t/>
            </a:r>
            <a:br>
              <a:rPr lang="de-AT" sz="2000" smtClean="0"/>
            </a:br>
            <a:r>
              <a:rPr lang="de-AT" sz="1800" smtClean="0"/>
              <a:t>(Synonym. Plasmozytom, Kahlerkrankheit, monoklonale Gammopathie)</a:t>
            </a:r>
            <a:endParaRPr lang="de-AT" sz="2000" smtClean="0"/>
          </a:p>
        </p:txBody>
      </p:sp>
      <p:sp>
        <p:nvSpPr>
          <p:cNvPr id="3075" name="Rectangle 3"/>
          <p:cNvSpPr>
            <a:spLocks noGrp="1" noChangeArrowheads="1"/>
          </p:cNvSpPr>
          <p:nvPr>
            <p:ph type="body" idx="1"/>
          </p:nvPr>
        </p:nvSpPr>
        <p:spPr>
          <a:xfrm>
            <a:off x="468313" y="1844675"/>
            <a:ext cx="8229600" cy="3744913"/>
          </a:xfrm>
        </p:spPr>
        <p:txBody>
          <a:bodyPr/>
          <a:lstStyle/>
          <a:p>
            <a:pPr eaLnBrk="1" hangingPunct="1">
              <a:lnSpc>
                <a:spcPct val="90000"/>
              </a:lnSpc>
              <a:defRPr/>
            </a:pPr>
            <a:r>
              <a:rPr lang="de-AT" sz="2000" dirty="0"/>
              <a:t>Krebserkrankung des </a:t>
            </a:r>
            <a:r>
              <a:rPr lang="de-AT" sz="2000" b="1" u="sng" dirty="0" smtClean="0">
                <a:solidFill>
                  <a:schemeClr val="accent6">
                    <a:lumMod val="60000"/>
                    <a:lumOff val="40000"/>
                  </a:schemeClr>
                </a:solidFill>
              </a:rPr>
              <a:t>Knochenmarks</a:t>
            </a:r>
            <a:r>
              <a:rPr lang="de-AT" sz="2000" dirty="0" smtClean="0"/>
              <a:t> (</a:t>
            </a:r>
            <a:r>
              <a:rPr lang="de-AT" sz="2000" dirty="0" err="1" smtClean="0"/>
              <a:t>Myelon</a:t>
            </a:r>
            <a:r>
              <a:rPr lang="de-AT" sz="2000" dirty="0" smtClean="0"/>
              <a:t>)</a:t>
            </a:r>
          </a:p>
          <a:p>
            <a:pPr eaLnBrk="1" hangingPunct="1">
              <a:lnSpc>
                <a:spcPct val="90000"/>
              </a:lnSpc>
              <a:defRPr/>
            </a:pPr>
            <a:endParaRPr lang="de-AT" sz="2000" dirty="0" smtClean="0"/>
          </a:p>
          <a:p>
            <a:pPr eaLnBrk="1" hangingPunct="1">
              <a:lnSpc>
                <a:spcPct val="90000"/>
              </a:lnSpc>
              <a:defRPr/>
            </a:pPr>
            <a:r>
              <a:rPr lang="de-AT" sz="2000" dirty="0" smtClean="0"/>
              <a:t>Viele (multiple) Tumore, die vom Knochenmark (</a:t>
            </a:r>
            <a:r>
              <a:rPr lang="de-AT" sz="2000" dirty="0" err="1" smtClean="0"/>
              <a:t>Myelon</a:t>
            </a:r>
            <a:r>
              <a:rPr lang="de-AT" sz="2000" dirty="0" smtClean="0"/>
              <a:t>) ausgehen. Daher Bezeichnung </a:t>
            </a:r>
            <a:r>
              <a:rPr lang="de-AT" sz="2000" b="1" u="sng" dirty="0" smtClean="0">
                <a:solidFill>
                  <a:schemeClr val="accent6">
                    <a:lumMod val="60000"/>
                    <a:lumOff val="40000"/>
                  </a:schemeClr>
                </a:solidFill>
              </a:rPr>
              <a:t>„Multiples Myelom“</a:t>
            </a:r>
          </a:p>
          <a:p>
            <a:pPr eaLnBrk="1" hangingPunct="1">
              <a:lnSpc>
                <a:spcPct val="90000"/>
              </a:lnSpc>
              <a:defRPr/>
            </a:pPr>
            <a:endParaRPr lang="de-AT" sz="2000" dirty="0" smtClean="0"/>
          </a:p>
          <a:p>
            <a:pPr eaLnBrk="1" hangingPunct="1">
              <a:lnSpc>
                <a:spcPct val="90000"/>
              </a:lnSpc>
              <a:defRPr/>
            </a:pPr>
            <a:r>
              <a:rPr lang="de-AT" sz="2000" b="1" u="sng" dirty="0" smtClean="0">
                <a:solidFill>
                  <a:schemeClr val="accent6">
                    <a:lumMod val="60000"/>
                    <a:lumOff val="40000"/>
                  </a:schemeClr>
                </a:solidFill>
              </a:rPr>
              <a:t>Bösartige </a:t>
            </a:r>
            <a:r>
              <a:rPr lang="de-AT" sz="2000" b="1" u="sng" dirty="0">
                <a:solidFill>
                  <a:schemeClr val="accent6">
                    <a:lumMod val="60000"/>
                    <a:lumOff val="40000"/>
                  </a:schemeClr>
                </a:solidFill>
              </a:rPr>
              <a:t>Vermehrung </a:t>
            </a:r>
            <a:r>
              <a:rPr lang="de-AT" sz="2000" dirty="0"/>
              <a:t>antikörperproduzierender Zellen (Plasmazellen</a:t>
            </a:r>
            <a:r>
              <a:rPr lang="de-AT" sz="2000" dirty="0" smtClean="0"/>
              <a:t>)</a:t>
            </a:r>
          </a:p>
          <a:p>
            <a:pPr eaLnBrk="1" hangingPunct="1">
              <a:lnSpc>
                <a:spcPct val="90000"/>
              </a:lnSpc>
              <a:defRPr/>
            </a:pPr>
            <a:endParaRPr lang="de-AT" sz="2000" dirty="0"/>
          </a:p>
          <a:p>
            <a:pPr eaLnBrk="1" hangingPunct="1">
              <a:lnSpc>
                <a:spcPct val="90000"/>
              </a:lnSpc>
              <a:defRPr/>
            </a:pPr>
            <a:r>
              <a:rPr lang="de-AT" sz="2000" dirty="0" smtClean="0"/>
              <a:t>Alle </a:t>
            </a:r>
            <a:r>
              <a:rPr lang="de-AT" sz="2000" dirty="0"/>
              <a:t>malignen (entartet, bösartig) Plasmazellen stammen von einer </a:t>
            </a:r>
            <a:r>
              <a:rPr lang="de-AT" sz="2000" b="1" u="sng" dirty="0">
                <a:solidFill>
                  <a:schemeClr val="accent6">
                    <a:lumMod val="60000"/>
                    <a:lumOff val="40000"/>
                  </a:schemeClr>
                </a:solidFill>
              </a:rPr>
              <a:t>gemeinsamen Vorläuferzelle </a:t>
            </a:r>
            <a:r>
              <a:rPr lang="de-AT" sz="2000" dirty="0"/>
              <a:t>ab, sind daher genetisch identisch </a:t>
            </a:r>
            <a:r>
              <a:rPr lang="de-AT" sz="2000" dirty="0" smtClean="0">
                <a:solidFill>
                  <a:schemeClr val="accent6">
                    <a:lumMod val="60000"/>
                    <a:lumOff val="40000"/>
                  </a:schemeClr>
                </a:solidFill>
              </a:rPr>
              <a:t>(</a:t>
            </a:r>
            <a:r>
              <a:rPr lang="de-AT" sz="2000" b="1" u="sng" dirty="0" err="1" smtClean="0">
                <a:solidFill>
                  <a:schemeClr val="accent6">
                    <a:lumMod val="60000"/>
                    <a:lumOff val="40000"/>
                  </a:schemeClr>
                </a:solidFill>
              </a:rPr>
              <a:t>Zellklon</a:t>
            </a:r>
            <a:r>
              <a:rPr lang="de-AT" sz="2000" dirty="0" smtClean="0">
                <a:solidFill>
                  <a:schemeClr val="accent6">
                    <a:lumMod val="60000"/>
                    <a:lumOff val="40000"/>
                  </a:schemeClr>
                </a:solidFill>
              </a:rPr>
              <a:t>) </a:t>
            </a:r>
            <a:r>
              <a:rPr lang="de-AT" sz="2000" dirty="0"/>
              <a:t>und produzieren identische </a:t>
            </a:r>
            <a:r>
              <a:rPr lang="de-AT" sz="2000" dirty="0" smtClean="0"/>
              <a:t>(</a:t>
            </a:r>
            <a:r>
              <a:rPr lang="de-AT" sz="2000" dirty="0" err="1" smtClean="0"/>
              <a:t>monoklonale</a:t>
            </a:r>
            <a:r>
              <a:rPr lang="de-AT" sz="2000" dirty="0" smtClean="0"/>
              <a:t>) </a:t>
            </a:r>
            <a:r>
              <a:rPr lang="de-AT" sz="2000" dirty="0"/>
              <a:t>Antikörper.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de-AT" sz="4000" smtClean="0"/>
              <a:t>Vorkommen</a:t>
            </a:r>
          </a:p>
        </p:txBody>
      </p:sp>
      <p:sp>
        <p:nvSpPr>
          <p:cNvPr id="8195" name="Rectangle 3"/>
          <p:cNvSpPr>
            <a:spLocks noGrp="1" noChangeArrowheads="1"/>
          </p:cNvSpPr>
          <p:nvPr>
            <p:ph type="body" idx="1"/>
          </p:nvPr>
        </p:nvSpPr>
        <p:spPr/>
        <p:txBody>
          <a:bodyPr/>
          <a:lstStyle/>
          <a:p>
            <a:pPr eaLnBrk="1" hangingPunct="1">
              <a:defRPr/>
            </a:pPr>
            <a:r>
              <a:rPr lang="de-AT" sz="2400" b="1" u="sng" dirty="0">
                <a:solidFill>
                  <a:schemeClr val="accent2">
                    <a:lumMod val="60000"/>
                    <a:lumOff val="40000"/>
                  </a:schemeClr>
                </a:solidFill>
              </a:rPr>
              <a:t>4–6 Neuerkrankungen/100.000</a:t>
            </a:r>
            <a:r>
              <a:rPr lang="de-AT" sz="2400" dirty="0"/>
              <a:t> pro Jahr</a:t>
            </a:r>
          </a:p>
          <a:p>
            <a:pPr eaLnBrk="1" hangingPunct="1">
              <a:defRPr/>
            </a:pPr>
            <a:r>
              <a:rPr lang="de-AT" sz="2400" b="1" u="sng" dirty="0">
                <a:solidFill>
                  <a:schemeClr val="accent2">
                    <a:lumMod val="60000"/>
                    <a:lumOff val="40000"/>
                  </a:schemeClr>
                </a:solidFill>
              </a:rPr>
              <a:t>10 %</a:t>
            </a:r>
            <a:r>
              <a:rPr lang="de-AT" sz="2400" dirty="0"/>
              <a:t> aller hämatologischen </a:t>
            </a:r>
            <a:r>
              <a:rPr lang="de-AT" sz="2400" b="1" u="sng" dirty="0">
                <a:solidFill>
                  <a:schemeClr val="accent2">
                    <a:lumMod val="60000"/>
                    <a:lumOff val="40000"/>
                  </a:schemeClr>
                </a:solidFill>
              </a:rPr>
              <a:t>Krebserkrankungen</a:t>
            </a:r>
            <a:r>
              <a:rPr lang="de-AT" sz="2400" dirty="0"/>
              <a:t> bzw. 1 % aller Krebserkrankungen</a:t>
            </a:r>
          </a:p>
          <a:p>
            <a:pPr eaLnBrk="1" hangingPunct="1">
              <a:defRPr/>
            </a:pPr>
            <a:r>
              <a:rPr lang="de-AT" sz="2400" dirty="0"/>
              <a:t>Erkrankung des </a:t>
            </a:r>
            <a:r>
              <a:rPr lang="de-AT" sz="2400" b="1" u="sng" dirty="0">
                <a:solidFill>
                  <a:schemeClr val="accent2">
                    <a:lumMod val="60000"/>
                    <a:lumOff val="40000"/>
                  </a:schemeClr>
                </a:solidFill>
              </a:rPr>
              <a:t>höheren Lebensalters </a:t>
            </a:r>
          </a:p>
          <a:p>
            <a:pPr eaLnBrk="1" hangingPunct="1">
              <a:defRPr/>
            </a:pPr>
            <a:r>
              <a:rPr lang="de-AT" sz="2400" dirty="0"/>
              <a:t>Medianes Alter bei Diagnosestellung: 66 Jahre </a:t>
            </a:r>
            <a:r>
              <a:rPr lang="de-AT" sz="2400" dirty="0" smtClean="0"/>
              <a:t>           nur </a:t>
            </a:r>
            <a:r>
              <a:rPr lang="de-AT" sz="2400" dirty="0"/>
              <a:t>2 % der Patienten sind jünger als 40 </a:t>
            </a:r>
            <a:r>
              <a:rPr lang="de-AT" sz="2400" dirty="0" smtClean="0"/>
              <a:t>Jahre</a:t>
            </a:r>
            <a:endParaRPr lang="de-AT" sz="2400" dirty="0"/>
          </a:p>
          <a:p>
            <a:pPr eaLnBrk="1" hangingPunct="1">
              <a:defRPr/>
            </a:pPr>
            <a:r>
              <a:rPr lang="de-AT" sz="2400" dirty="0" smtClean="0"/>
              <a:t>Männern &gt; Frauen </a:t>
            </a:r>
            <a:endParaRPr lang="de-AT"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95288" y="188913"/>
            <a:ext cx="8229600" cy="863600"/>
          </a:xfrm>
        </p:spPr>
        <p:txBody>
          <a:bodyPr/>
          <a:lstStyle/>
          <a:p>
            <a:pPr eaLnBrk="1" hangingPunct="1"/>
            <a:r>
              <a:rPr lang="de-AT" sz="4000" smtClean="0"/>
              <a:t>Ursachen</a:t>
            </a:r>
          </a:p>
        </p:txBody>
      </p:sp>
      <p:sp>
        <p:nvSpPr>
          <p:cNvPr id="9219" name="Rectangle 3"/>
          <p:cNvSpPr>
            <a:spLocks noGrp="1" noChangeArrowheads="1"/>
          </p:cNvSpPr>
          <p:nvPr>
            <p:ph type="body" idx="1"/>
          </p:nvPr>
        </p:nvSpPr>
        <p:spPr>
          <a:xfrm>
            <a:off x="395288" y="1196975"/>
            <a:ext cx="8229600" cy="2332038"/>
          </a:xfrm>
        </p:spPr>
        <p:txBody>
          <a:bodyPr/>
          <a:lstStyle/>
          <a:p>
            <a:pPr eaLnBrk="1" hangingPunct="1">
              <a:defRPr/>
            </a:pPr>
            <a:r>
              <a:rPr lang="de-AT" sz="2400" b="1" u="sng" dirty="0">
                <a:solidFill>
                  <a:schemeClr val="accent6">
                    <a:lumMod val="60000"/>
                    <a:lumOff val="40000"/>
                  </a:schemeClr>
                </a:solidFill>
              </a:rPr>
              <a:t>Ursache </a:t>
            </a:r>
            <a:r>
              <a:rPr lang="de-AT" sz="2400" dirty="0"/>
              <a:t>des </a:t>
            </a:r>
            <a:r>
              <a:rPr lang="de-AT" sz="2400" dirty="0" smtClean="0"/>
              <a:t>Multiplen </a:t>
            </a:r>
            <a:r>
              <a:rPr lang="de-AT" sz="2400" dirty="0" err="1" smtClean="0"/>
              <a:t>Myeloms</a:t>
            </a:r>
            <a:r>
              <a:rPr lang="de-AT" sz="2400" dirty="0" smtClean="0"/>
              <a:t> </a:t>
            </a:r>
            <a:r>
              <a:rPr lang="de-AT" sz="2400" dirty="0"/>
              <a:t>weitgehend </a:t>
            </a:r>
            <a:r>
              <a:rPr lang="de-AT" sz="2400" b="1" u="sng" dirty="0">
                <a:solidFill>
                  <a:schemeClr val="accent6">
                    <a:lumMod val="60000"/>
                    <a:lumOff val="40000"/>
                  </a:schemeClr>
                </a:solidFill>
              </a:rPr>
              <a:t>unbekannt</a:t>
            </a:r>
          </a:p>
          <a:p>
            <a:pPr eaLnBrk="1" hangingPunct="1">
              <a:defRPr/>
            </a:pPr>
            <a:r>
              <a:rPr lang="de-AT" sz="2400" b="1" u="sng" dirty="0" smtClean="0">
                <a:solidFill>
                  <a:schemeClr val="accent6">
                    <a:lumMod val="60000"/>
                    <a:lumOff val="40000"/>
                  </a:schemeClr>
                </a:solidFill>
              </a:rPr>
              <a:t>Mögliche Ursachen:</a:t>
            </a:r>
            <a:r>
              <a:rPr lang="de-AT" sz="2400" dirty="0" smtClean="0"/>
              <a:t> </a:t>
            </a:r>
            <a:endParaRPr lang="de-AT" sz="2400" dirty="0"/>
          </a:p>
          <a:p>
            <a:pPr lvl="1" eaLnBrk="1" hangingPunct="1">
              <a:defRPr/>
            </a:pPr>
            <a:r>
              <a:rPr lang="de-AT" sz="2000" dirty="0"/>
              <a:t>ionisierende Strahlung</a:t>
            </a:r>
          </a:p>
          <a:p>
            <a:pPr lvl="1" eaLnBrk="1" hangingPunct="1">
              <a:defRPr/>
            </a:pPr>
            <a:r>
              <a:rPr lang="de-AT" sz="2000" dirty="0"/>
              <a:t>genetische Veränderungen (Translokationen, Mutationen)</a:t>
            </a:r>
          </a:p>
          <a:p>
            <a:pPr lvl="1" eaLnBrk="1" hangingPunct="1">
              <a:defRPr/>
            </a:pPr>
            <a:r>
              <a:rPr lang="de-AT" sz="2000" dirty="0"/>
              <a:t>Häufungen bei bestimmten Berufsgruppen (Wald- und Lederarbeiter, Landwirte, Friseure) </a:t>
            </a:r>
          </a:p>
        </p:txBody>
      </p:sp>
      <p:pic>
        <p:nvPicPr>
          <p:cNvPr id="48131" name="Picture 2" descr="http://www.franz-marc-gymnasium.de/projekte/Projekte00/projekt10/gruppe2/gruppe2/projek2a.jpg"/>
          <p:cNvPicPr>
            <a:picLocks noChangeAspect="1" noChangeArrowheads="1"/>
          </p:cNvPicPr>
          <p:nvPr/>
        </p:nvPicPr>
        <p:blipFill>
          <a:blip r:embed="rId2"/>
          <a:srcRect/>
          <a:stretch>
            <a:fillRect/>
          </a:stretch>
        </p:blipFill>
        <p:spPr bwMode="auto">
          <a:xfrm>
            <a:off x="395288" y="3644900"/>
            <a:ext cx="2428875" cy="2457450"/>
          </a:xfrm>
          <a:prstGeom prst="rect">
            <a:avLst/>
          </a:prstGeom>
          <a:noFill/>
          <a:ln w="9525">
            <a:noFill/>
            <a:miter lim="800000"/>
            <a:headEnd/>
            <a:tailEnd/>
          </a:ln>
        </p:spPr>
      </p:pic>
      <p:pic>
        <p:nvPicPr>
          <p:cNvPr id="48132" name="Picture 4" descr="http://www.hsp-info.de/uploads/pics/hsp_genetik_01.jpg"/>
          <p:cNvPicPr>
            <a:picLocks noChangeAspect="1" noChangeArrowheads="1"/>
          </p:cNvPicPr>
          <p:nvPr/>
        </p:nvPicPr>
        <p:blipFill>
          <a:blip r:embed="rId3"/>
          <a:srcRect/>
          <a:stretch>
            <a:fillRect/>
          </a:stretch>
        </p:blipFill>
        <p:spPr bwMode="auto">
          <a:xfrm>
            <a:off x="3419475" y="3573463"/>
            <a:ext cx="1428750" cy="2857500"/>
          </a:xfrm>
          <a:prstGeom prst="rect">
            <a:avLst/>
          </a:prstGeom>
          <a:noFill/>
          <a:ln w="9525">
            <a:noFill/>
            <a:miter lim="800000"/>
            <a:headEnd/>
            <a:tailEnd/>
          </a:ln>
        </p:spPr>
      </p:pic>
      <p:pic>
        <p:nvPicPr>
          <p:cNvPr id="48133" name="Picture 6" descr="http://upload.wikimedia.org/wikipedia/commons/thumb/2/24/Jd9880sts-abtanken.jpg/350px-Jd9880sts-abtanken.jpg"/>
          <p:cNvPicPr>
            <a:picLocks noChangeAspect="1" noChangeArrowheads="1"/>
          </p:cNvPicPr>
          <p:nvPr/>
        </p:nvPicPr>
        <p:blipFill>
          <a:blip r:embed="rId4"/>
          <a:srcRect/>
          <a:stretch>
            <a:fillRect/>
          </a:stretch>
        </p:blipFill>
        <p:spPr bwMode="auto">
          <a:xfrm>
            <a:off x="5364163" y="3789363"/>
            <a:ext cx="3333750" cy="17811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de-AT" sz="4000" smtClean="0"/>
              <a:t>Krankheitsentwicklung</a:t>
            </a:r>
          </a:p>
        </p:txBody>
      </p:sp>
      <p:sp>
        <p:nvSpPr>
          <p:cNvPr id="49154" name="Rectangle 3"/>
          <p:cNvSpPr>
            <a:spLocks noGrp="1" noChangeArrowheads="1"/>
          </p:cNvSpPr>
          <p:nvPr>
            <p:ph type="body" idx="1"/>
          </p:nvPr>
        </p:nvSpPr>
        <p:spPr>
          <a:xfrm>
            <a:off x="323850" y="1557338"/>
            <a:ext cx="8229600" cy="4525962"/>
          </a:xfrm>
        </p:spPr>
        <p:txBody>
          <a:bodyPr/>
          <a:lstStyle/>
          <a:p>
            <a:pPr eaLnBrk="1" hangingPunct="1"/>
            <a:r>
              <a:rPr lang="de-AT" sz="2000" smtClean="0"/>
              <a:t>Der Übergang von einer monoklonalen Gammopathie unklarer Signifikanz (MGUS) zum aktiven Myelom verläuft in vielen aufeinanderfolgenden Schritten und kann wenige Monate bis mehrere Jahrzehnte dauern </a:t>
            </a:r>
          </a:p>
        </p:txBody>
      </p:sp>
      <p:grpSp>
        <p:nvGrpSpPr>
          <p:cNvPr id="49155" name="Gruppieren 43"/>
          <p:cNvGrpSpPr>
            <a:grpSpLocks/>
          </p:cNvGrpSpPr>
          <p:nvPr/>
        </p:nvGrpSpPr>
        <p:grpSpPr bwMode="auto">
          <a:xfrm>
            <a:off x="755650" y="2997200"/>
            <a:ext cx="7272338" cy="3062288"/>
            <a:chOff x="755576" y="3645024"/>
            <a:chExt cx="6811813" cy="2414240"/>
          </a:xfrm>
        </p:grpSpPr>
        <p:sp>
          <p:nvSpPr>
            <p:cNvPr id="49156" name="Rectangle 2"/>
            <p:cNvSpPr>
              <a:spLocks noChangeArrowheads="1"/>
            </p:cNvSpPr>
            <p:nvPr/>
          </p:nvSpPr>
          <p:spPr bwMode="auto">
            <a:xfrm>
              <a:off x="2020664" y="5433293"/>
              <a:ext cx="527050" cy="269875"/>
            </a:xfrm>
            <a:prstGeom prst="rect">
              <a:avLst/>
            </a:prstGeom>
            <a:solidFill>
              <a:schemeClr val="accent2"/>
            </a:solidFill>
            <a:ln w="9525">
              <a:solidFill>
                <a:srgbClr val="5F5F5F"/>
              </a:solidFill>
              <a:miter lim="800000"/>
              <a:headEnd/>
              <a:tailEnd/>
            </a:ln>
          </p:spPr>
          <p:txBody>
            <a:bodyPr wrap="none" anchor="ctr"/>
            <a:lstStyle/>
            <a:p>
              <a:endParaRPr lang="en-US">
                <a:solidFill>
                  <a:srgbClr val="000066"/>
                </a:solidFill>
              </a:endParaRPr>
            </a:p>
          </p:txBody>
        </p:sp>
        <p:sp>
          <p:nvSpPr>
            <p:cNvPr id="49157" name="Rectangle 3"/>
            <p:cNvSpPr>
              <a:spLocks noChangeArrowheads="1"/>
            </p:cNvSpPr>
            <p:nvPr/>
          </p:nvSpPr>
          <p:spPr bwMode="auto">
            <a:xfrm>
              <a:off x="2806477" y="5371380"/>
              <a:ext cx="952500" cy="409575"/>
            </a:xfrm>
            <a:prstGeom prst="rect">
              <a:avLst/>
            </a:prstGeom>
            <a:solidFill>
              <a:schemeClr val="accent2"/>
            </a:solidFill>
            <a:ln w="9525">
              <a:solidFill>
                <a:srgbClr val="5F5F5F"/>
              </a:solidFill>
              <a:miter lim="800000"/>
              <a:headEnd/>
              <a:tailEnd/>
            </a:ln>
          </p:spPr>
          <p:txBody>
            <a:bodyPr wrap="none" anchor="ctr"/>
            <a:lstStyle/>
            <a:p>
              <a:endParaRPr lang="en-US">
                <a:solidFill>
                  <a:srgbClr val="000066"/>
                </a:solidFill>
              </a:endParaRPr>
            </a:p>
          </p:txBody>
        </p:sp>
        <p:sp>
          <p:nvSpPr>
            <p:cNvPr id="49158" name="Rectangle 4"/>
            <p:cNvSpPr>
              <a:spLocks noChangeArrowheads="1"/>
            </p:cNvSpPr>
            <p:nvPr/>
          </p:nvSpPr>
          <p:spPr bwMode="auto">
            <a:xfrm>
              <a:off x="4035202" y="5366618"/>
              <a:ext cx="1085850" cy="436562"/>
            </a:xfrm>
            <a:prstGeom prst="rect">
              <a:avLst/>
            </a:prstGeom>
            <a:solidFill>
              <a:schemeClr val="accent2"/>
            </a:solidFill>
            <a:ln w="9525">
              <a:solidFill>
                <a:srgbClr val="5F5F5F"/>
              </a:solidFill>
              <a:miter lim="800000"/>
              <a:headEnd/>
              <a:tailEnd/>
            </a:ln>
          </p:spPr>
          <p:txBody>
            <a:bodyPr wrap="none" anchor="ctr"/>
            <a:lstStyle/>
            <a:p>
              <a:endParaRPr lang="en-US">
                <a:solidFill>
                  <a:srgbClr val="000066"/>
                </a:solidFill>
              </a:endParaRPr>
            </a:p>
          </p:txBody>
        </p:sp>
        <p:sp>
          <p:nvSpPr>
            <p:cNvPr id="49159" name="Text Box 5"/>
            <p:cNvSpPr txBox="1">
              <a:spLocks noChangeArrowheads="1"/>
            </p:cNvSpPr>
            <p:nvPr/>
          </p:nvSpPr>
          <p:spPr bwMode="auto">
            <a:xfrm>
              <a:off x="1974627" y="5447580"/>
              <a:ext cx="565150" cy="244475"/>
            </a:xfrm>
            <a:prstGeom prst="rect">
              <a:avLst/>
            </a:prstGeom>
            <a:noFill/>
            <a:ln w="9525">
              <a:noFill/>
              <a:miter lim="800000"/>
              <a:headEnd/>
              <a:tailEnd/>
            </a:ln>
          </p:spPr>
          <p:txBody>
            <a:bodyPr wrap="none">
              <a:spAutoFit/>
            </a:bodyPr>
            <a:lstStyle/>
            <a:p>
              <a:pPr>
                <a:spcBef>
                  <a:spcPct val="50000"/>
                </a:spcBef>
              </a:pPr>
              <a:r>
                <a:rPr lang="en-US" sz="1000" b="1">
                  <a:solidFill>
                    <a:srgbClr val="FFFFFF"/>
                  </a:solidFill>
                </a:rPr>
                <a:t>MGUS</a:t>
              </a:r>
            </a:p>
          </p:txBody>
        </p:sp>
        <p:sp>
          <p:nvSpPr>
            <p:cNvPr id="49160" name="Text Box 6"/>
            <p:cNvSpPr txBox="1">
              <a:spLocks noChangeArrowheads="1"/>
            </p:cNvSpPr>
            <p:nvPr/>
          </p:nvSpPr>
          <p:spPr bwMode="auto">
            <a:xfrm>
              <a:off x="2771552" y="5360268"/>
              <a:ext cx="1091966" cy="477054"/>
            </a:xfrm>
            <a:prstGeom prst="rect">
              <a:avLst/>
            </a:prstGeom>
            <a:noFill/>
            <a:ln w="9525">
              <a:noFill/>
              <a:miter lim="800000"/>
              <a:headEnd/>
              <a:tailEnd/>
            </a:ln>
          </p:spPr>
          <p:txBody>
            <a:bodyPr wrap="none">
              <a:spAutoFit/>
            </a:bodyPr>
            <a:lstStyle/>
            <a:p>
              <a:pPr>
                <a:spcBef>
                  <a:spcPct val="50000"/>
                </a:spcBef>
              </a:pPr>
              <a:r>
                <a:rPr lang="en-US" sz="1000" b="1">
                  <a:solidFill>
                    <a:srgbClr val="FFFFFF"/>
                  </a:solidFill>
                </a:rPr>
                <a:t>“Smouldering”</a:t>
              </a:r>
            </a:p>
            <a:p>
              <a:pPr>
                <a:spcBef>
                  <a:spcPct val="50000"/>
                </a:spcBef>
              </a:pPr>
              <a:r>
                <a:rPr lang="en-US" sz="1000" b="1">
                  <a:solidFill>
                    <a:srgbClr val="FFFFFF"/>
                  </a:solidFill>
                </a:rPr>
                <a:t>Myelom</a:t>
              </a:r>
            </a:p>
          </p:txBody>
        </p:sp>
        <p:sp>
          <p:nvSpPr>
            <p:cNvPr id="49161" name="Text Box 7"/>
            <p:cNvSpPr txBox="1">
              <a:spLocks noChangeArrowheads="1"/>
            </p:cNvSpPr>
            <p:nvPr/>
          </p:nvSpPr>
          <p:spPr bwMode="auto">
            <a:xfrm>
              <a:off x="4011389" y="5371380"/>
              <a:ext cx="1135247" cy="400110"/>
            </a:xfrm>
            <a:prstGeom prst="rect">
              <a:avLst/>
            </a:prstGeom>
            <a:noFill/>
            <a:ln w="9525">
              <a:noFill/>
              <a:miter lim="800000"/>
              <a:headEnd/>
              <a:tailEnd/>
            </a:ln>
          </p:spPr>
          <p:txBody>
            <a:bodyPr wrap="none">
              <a:spAutoFit/>
            </a:bodyPr>
            <a:lstStyle/>
            <a:p>
              <a:pPr>
                <a:spcBef>
                  <a:spcPct val="50000"/>
                </a:spcBef>
              </a:pPr>
              <a:r>
                <a:rPr lang="en-US" sz="1000" b="1">
                  <a:solidFill>
                    <a:srgbClr val="FFFFFF"/>
                  </a:solidFill>
                </a:rPr>
                <a:t>Intrameduläres</a:t>
              </a:r>
              <a:br>
                <a:rPr lang="en-US" sz="1000" b="1">
                  <a:solidFill>
                    <a:srgbClr val="FFFFFF"/>
                  </a:solidFill>
                </a:rPr>
              </a:br>
              <a:r>
                <a:rPr lang="en-US" sz="1000" b="1">
                  <a:solidFill>
                    <a:srgbClr val="FFFFFF"/>
                  </a:solidFill>
                </a:rPr>
                <a:t>Myelom</a:t>
              </a:r>
            </a:p>
          </p:txBody>
        </p:sp>
        <p:sp>
          <p:nvSpPr>
            <p:cNvPr id="49162" name="Text Box 10"/>
            <p:cNvSpPr txBox="1">
              <a:spLocks noChangeArrowheads="1"/>
            </p:cNvSpPr>
            <p:nvPr/>
          </p:nvSpPr>
          <p:spPr bwMode="auto">
            <a:xfrm>
              <a:off x="1659384" y="5751487"/>
              <a:ext cx="1384300" cy="307777"/>
            </a:xfrm>
            <a:prstGeom prst="rect">
              <a:avLst/>
            </a:prstGeom>
            <a:noFill/>
            <a:ln w="9525">
              <a:noFill/>
              <a:miter lim="800000"/>
              <a:headEnd/>
              <a:tailEnd/>
            </a:ln>
          </p:spPr>
          <p:txBody>
            <a:bodyPr>
              <a:spAutoFit/>
            </a:bodyPr>
            <a:lstStyle/>
            <a:p>
              <a:pPr>
                <a:spcBef>
                  <a:spcPct val="50000"/>
                </a:spcBef>
              </a:pPr>
              <a:r>
                <a:rPr lang="en-US" sz="1400">
                  <a:solidFill>
                    <a:srgbClr val="000066"/>
                  </a:solidFill>
                </a:rPr>
                <a:t>Primär</a:t>
              </a:r>
            </a:p>
          </p:txBody>
        </p:sp>
        <p:sp>
          <p:nvSpPr>
            <p:cNvPr id="49163" name="Text Box 11"/>
            <p:cNvSpPr txBox="1">
              <a:spLocks noChangeArrowheads="1"/>
            </p:cNvSpPr>
            <p:nvPr/>
          </p:nvSpPr>
          <p:spPr bwMode="auto">
            <a:xfrm>
              <a:off x="755576" y="3645024"/>
              <a:ext cx="2098675" cy="258532"/>
            </a:xfrm>
            <a:prstGeom prst="rect">
              <a:avLst/>
            </a:prstGeom>
            <a:noFill/>
            <a:ln w="9525">
              <a:noFill/>
              <a:miter lim="800000"/>
              <a:headEnd/>
              <a:tailEnd/>
            </a:ln>
          </p:spPr>
          <p:txBody>
            <a:bodyPr>
              <a:spAutoFit/>
            </a:bodyPr>
            <a:lstStyle/>
            <a:p>
              <a:pPr>
                <a:lnSpc>
                  <a:spcPct val="90000"/>
                </a:lnSpc>
              </a:pPr>
              <a:r>
                <a:rPr lang="en-US" sz="1200">
                  <a:solidFill>
                    <a:srgbClr val="000066"/>
                  </a:solidFill>
                </a:rPr>
                <a:t>Plasma Zelle</a:t>
              </a:r>
            </a:p>
          </p:txBody>
        </p:sp>
        <p:sp>
          <p:nvSpPr>
            <p:cNvPr id="49164" name="Freeform 12"/>
            <p:cNvSpPr>
              <a:spLocks/>
            </p:cNvSpPr>
            <p:nvPr/>
          </p:nvSpPr>
          <p:spPr bwMode="auto">
            <a:xfrm>
              <a:off x="2339752" y="4941168"/>
              <a:ext cx="2236787" cy="477837"/>
            </a:xfrm>
            <a:custGeom>
              <a:avLst/>
              <a:gdLst>
                <a:gd name="T0" fmla="*/ 0 w 1197"/>
                <a:gd name="T1" fmla="*/ 2147483647 h 261"/>
                <a:gd name="T2" fmla="*/ 2147483647 w 1197"/>
                <a:gd name="T3" fmla="*/ 2147483647 h 261"/>
                <a:gd name="T4" fmla="*/ 2147483647 w 1197"/>
                <a:gd name="T5" fmla="*/ 2147483647 h 261"/>
                <a:gd name="T6" fmla="*/ 2147483647 w 1197"/>
                <a:gd name="T7" fmla="*/ 2147483647 h 261"/>
                <a:gd name="T8" fmla="*/ 2147483647 w 1197"/>
                <a:gd name="T9" fmla="*/ 2147483647 h 261"/>
                <a:gd name="T10" fmla="*/ 2147483647 w 1197"/>
                <a:gd name="T11" fmla="*/ 2147483647 h 261"/>
                <a:gd name="T12" fmla="*/ 2147483647 w 1197"/>
                <a:gd name="T13" fmla="*/ 0 h 261"/>
                <a:gd name="T14" fmla="*/ 2147483647 w 1197"/>
                <a:gd name="T15" fmla="*/ 0 h 261"/>
                <a:gd name="T16" fmla="*/ 2147483647 w 1197"/>
                <a:gd name="T17" fmla="*/ 2147483647 h 261"/>
                <a:gd name="T18" fmla="*/ 2147483647 w 1197"/>
                <a:gd name="T19" fmla="*/ 2147483647 h 261"/>
                <a:gd name="T20" fmla="*/ 2147483647 w 1197"/>
                <a:gd name="T21" fmla="*/ 2147483647 h 261"/>
                <a:gd name="T22" fmla="*/ 2147483647 w 1197"/>
                <a:gd name="T23" fmla="*/ 2147483647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7"/>
                <a:gd name="T37" fmla="*/ 0 h 261"/>
                <a:gd name="T38" fmla="*/ 1197 w 1197"/>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7" h="261">
                  <a:moveTo>
                    <a:pt x="0" y="261"/>
                  </a:moveTo>
                  <a:lnTo>
                    <a:pt x="86" y="183"/>
                  </a:lnTo>
                  <a:lnTo>
                    <a:pt x="156" y="130"/>
                  </a:lnTo>
                  <a:cubicBezTo>
                    <a:pt x="192" y="111"/>
                    <a:pt x="201" y="100"/>
                    <a:pt x="240" y="82"/>
                  </a:cubicBezTo>
                  <a:cubicBezTo>
                    <a:pt x="279" y="64"/>
                    <a:pt x="353" y="37"/>
                    <a:pt x="391" y="24"/>
                  </a:cubicBezTo>
                  <a:lnTo>
                    <a:pt x="468" y="6"/>
                  </a:lnTo>
                  <a:lnTo>
                    <a:pt x="558" y="0"/>
                  </a:lnTo>
                  <a:lnTo>
                    <a:pt x="650" y="0"/>
                  </a:lnTo>
                  <a:lnTo>
                    <a:pt x="704" y="4"/>
                  </a:lnTo>
                  <a:cubicBezTo>
                    <a:pt x="738" y="9"/>
                    <a:pt x="803" y="16"/>
                    <a:pt x="852" y="27"/>
                  </a:cubicBezTo>
                  <a:cubicBezTo>
                    <a:pt x="901" y="38"/>
                    <a:pt x="934" y="46"/>
                    <a:pt x="996" y="70"/>
                  </a:cubicBezTo>
                  <a:cubicBezTo>
                    <a:pt x="1094" y="105"/>
                    <a:pt x="1148" y="165"/>
                    <a:pt x="1197" y="197"/>
                  </a:cubicBezTo>
                </a:path>
              </a:pathLst>
            </a:custGeom>
            <a:noFill/>
            <a:ln w="19050">
              <a:solidFill>
                <a:schemeClr val="tx1"/>
              </a:solidFill>
              <a:round/>
              <a:headEnd/>
              <a:tailEnd type="triangle" w="med" len="med"/>
            </a:ln>
          </p:spPr>
          <p:txBody>
            <a:bodyPr/>
            <a:lstStyle/>
            <a:p>
              <a:endParaRPr lang="de-DE">
                <a:solidFill>
                  <a:srgbClr val="000066"/>
                </a:solidFill>
              </a:endParaRPr>
            </a:p>
          </p:txBody>
        </p:sp>
        <p:grpSp>
          <p:nvGrpSpPr>
            <p:cNvPr id="49165" name="Group 13"/>
            <p:cNvGrpSpPr>
              <a:grpSpLocks/>
            </p:cNvGrpSpPr>
            <p:nvPr/>
          </p:nvGrpSpPr>
          <p:grpSpPr bwMode="auto">
            <a:xfrm>
              <a:off x="977677" y="3953743"/>
              <a:ext cx="1062037" cy="685800"/>
              <a:chOff x="1840" y="1360"/>
              <a:chExt cx="568" cy="376"/>
            </a:xfrm>
          </p:grpSpPr>
          <p:sp>
            <p:nvSpPr>
              <p:cNvPr id="14" name="Oval 14"/>
              <p:cNvSpPr>
                <a:spLocks noChangeArrowheads="1"/>
              </p:cNvSpPr>
              <p:nvPr/>
            </p:nvSpPr>
            <p:spPr bwMode="auto">
              <a:xfrm>
                <a:off x="1840" y="1360"/>
                <a:ext cx="569" cy="376"/>
              </a:xfrm>
              <a:prstGeom prst="ellipse">
                <a:avLst/>
              </a:prstGeom>
              <a:gradFill rotWithShape="1">
                <a:gsLst>
                  <a:gs pos="0">
                    <a:srgbClr val="FFCC66"/>
                  </a:gs>
                  <a:gs pos="50000">
                    <a:schemeClr val="tx1"/>
                  </a:gs>
                  <a:gs pos="100000">
                    <a:srgbClr val="FFCC66"/>
                  </a:gs>
                </a:gsLst>
                <a:lin ang="5400000" scaled="1"/>
              </a:gradFill>
              <a:ln w="9525">
                <a:solidFill>
                  <a:srgbClr val="808080"/>
                </a:solidFill>
                <a:round/>
                <a:headEnd/>
                <a:tailEnd/>
              </a:ln>
              <a:effectLst/>
            </p:spPr>
            <p:txBody>
              <a:bodyPr wrap="none" anchor="ctr"/>
              <a:lstStyle/>
              <a:p>
                <a:pPr>
                  <a:defRPr/>
                </a:pPr>
                <a:endParaRPr lang="en-US">
                  <a:solidFill>
                    <a:srgbClr val="000066"/>
                  </a:solidFill>
                </a:endParaRPr>
              </a:p>
            </p:txBody>
          </p:sp>
          <p:sp>
            <p:nvSpPr>
              <p:cNvPr id="49192" name="Oval 15"/>
              <p:cNvSpPr>
                <a:spLocks noChangeArrowheads="1"/>
              </p:cNvSpPr>
              <p:nvPr/>
            </p:nvSpPr>
            <p:spPr bwMode="auto">
              <a:xfrm>
                <a:off x="1920" y="1424"/>
                <a:ext cx="280" cy="256"/>
              </a:xfrm>
              <a:prstGeom prst="ellipse">
                <a:avLst/>
              </a:prstGeom>
              <a:gradFill rotWithShape="1">
                <a:gsLst>
                  <a:gs pos="0">
                    <a:srgbClr val="993366">
                      <a:alpha val="26999"/>
                    </a:srgbClr>
                  </a:gs>
                  <a:gs pos="100000">
                    <a:srgbClr val="993366"/>
                  </a:gs>
                </a:gsLst>
                <a:path path="shape">
                  <a:fillToRect l="50000" t="50000" r="50000" b="50000"/>
                </a:path>
              </a:gradFill>
              <a:ln w="9525">
                <a:solidFill>
                  <a:srgbClr val="808080"/>
                </a:solidFill>
                <a:round/>
                <a:headEnd/>
                <a:tailEnd/>
              </a:ln>
            </p:spPr>
            <p:txBody>
              <a:bodyPr wrap="none" anchor="ctr"/>
              <a:lstStyle/>
              <a:p>
                <a:endParaRPr lang="en-US">
                  <a:solidFill>
                    <a:srgbClr val="000066"/>
                  </a:solidFill>
                </a:endParaRPr>
              </a:p>
            </p:txBody>
          </p:sp>
          <p:sp>
            <p:nvSpPr>
              <p:cNvPr id="49193" name="Arc 16"/>
              <p:cNvSpPr>
                <a:spLocks/>
              </p:cNvSpPr>
              <p:nvPr/>
            </p:nvSpPr>
            <p:spPr bwMode="auto">
              <a:xfrm>
                <a:off x="2160" y="1426"/>
                <a:ext cx="100" cy="243"/>
              </a:xfrm>
              <a:custGeom>
                <a:avLst/>
                <a:gdLst>
                  <a:gd name="T0" fmla="*/ 0 w 21600"/>
                  <a:gd name="T1" fmla="*/ 0 h 42308"/>
                  <a:gd name="T2" fmla="*/ 0 w 21600"/>
                  <a:gd name="T3" fmla="*/ 0 h 42308"/>
                  <a:gd name="T4" fmla="*/ 0 w 21600"/>
                  <a:gd name="T5" fmla="*/ 0 h 42308"/>
                  <a:gd name="T6" fmla="*/ 0 60000 65536"/>
                  <a:gd name="T7" fmla="*/ 0 60000 65536"/>
                  <a:gd name="T8" fmla="*/ 0 60000 65536"/>
                  <a:gd name="T9" fmla="*/ 0 w 21600"/>
                  <a:gd name="T10" fmla="*/ 0 h 42308"/>
                  <a:gd name="T11" fmla="*/ 21600 w 21600"/>
                  <a:gd name="T12" fmla="*/ 42308 h 42308"/>
                </a:gdLst>
                <a:ahLst/>
                <a:cxnLst>
                  <a:cxn ang="T6">
                    <a:pos x="T0" y="T1"/>
                  </a:cxn>
                  <a:cxn ang="T7">
                    <a:pos x="T2" y="T3"/>
                  </a:cxn>
                  <a:cxn ang="T8">
                    <a:pos x="T4" y="T5"/>
                  </a:cxn>
                </a:cxnLst>
                <a:rect l="T9" t="T10" r="T11" b="T12"/>
                <a:pathLst>
                  <a:path w="21600" h="42308" fill="none" extrusionOk="0">
                    <a:moveTo>
                      <a:pt x="-1" y="0"/>
                    </a:moveTo>
                    <a:cubicBezTo>
                      <a:pt x="11929" y="0"/>
                      <a:pt x="21600" y="9670"/>
                      <a:pt x="21600" y="21600"/>
                    </a:cubicBezTo>
                    <a:cubicBezTo>
                      <a:pt x="21600" y="31162"/>
                      <a:pt x="15311" y="39587"/>
                      <a:pt x="6143" y="42307"/>
                    </a:cubicBezTo>
                  </a:path>
                  <a:path w="21600" h="42308" stroke="0" extrusionOk="0">
                    <a:moveTo>
                      <a:pt x="-1" y="0"/>
                    </a:moveTo>
                    <a:cubicBezTo>
                      <a:pt x="11929" y="0"/>
                      <a:pt x="21600" y="9670"/>
                      <a:pt x="21600" y="21600"/>
                    </a:cubicBezTo>
                    <a:cubicBezTo>
                      <a:pt x="21600" y="31162"/>
                      <a:pt x="15311" y="39587"/>
                      <a:pt x="6143" y="42307"/>
                    </a:cubicBezTo>
                    <a:lnTo>
                      <a:pt x="0" y="21600"/>
                    </a:lnTo>
                    <a:close/>
                  </a:path>
                </a:pathLst>
              </a:custGeom>
              <a:noFill/>
              <a:ln w="19050">
                <a:solidFill>
                  <a:srgbClr val="800000"/>
                </a:solidFill>
                <a:round/>
                <a:headEnd/>
                <a:tailEnd/>
              </a:ln>
            </p:spPr>
            <p:txBody>
              <a:bodyPr wrap="none" anchor="ctr"/>
              <a:lstStyle/>
              <a:p>
                <a:endParaRPr lang="de-DE">
                  <a:solidFill>
                    <a:srgbClr val="000066"/>
                  </a:solidFill>
                </a:endParaRPr>
              </a:p>
            </p:txBody>
          </p:sp>
          <p:sp>
            <p:nvSpPr>
              <p:cNvPr id="49194" name="Arc 17"/>
              <p:cNvSpPr>
                <a:spLocks/>
              </p:cNvSpPr>
              <p:nvPr/>
            </p:nvSpPr>
            <p:spPr bwMode="auto">
              <a:xfrm>
                <a:off x="2220" y="1424"/>
                <a:ext cx="100" cy="243"/>
              </a:xfrm>
              <a:custGeom>
                <a:avLst/>
                <a:gdLst>
                  <a:gd name="T0" fmla="*/ 0 w 21600"/>
                  <a:gd name="T1" fmla="*/ 0 h 42308"/>
                  <a:gd name="T2" fmla="*/ 0 w 21600"/>
                  <a:gd name="T3" fmla="*/ 0 h 42308"/>
                  <a:gd name="T4" fmla="*/ 0 w 21600"/>
                  <a:gd name="T5" fmla="*/ 0 h 42308"/>
                  <a:gd name="T6" fmla="*/ 0 60000 65536"/>
                  <a:gd name="T7" fmla="*/ 0 60000 65536"/>
                  <a:gd name="T8" fmla="*/ 0 60000 65536"/>
                  <a:gd name="T9" fmla="*/ 0 w 21600"/>
                  <a:gd name="T10" fmla="*/ 0 h 42308"/>
                  <a:gd name="T11" fmla="*/ 21600 w 21600"/>
                  <a:gd name="T12" fmla="*/ 42308 h 42308"/>
                </a:gdLst>
                <a:ahLst/>
                <a:cxnLst>
                  <a:cxn ang="T6">
                    <a:pos x="T0" y="T1"/>
                  </a:cxn>
                  <a:cxn ang="T7">
                    <a:pos x="T2" y="T3"/>
                  </a:cxn>
                  <a:cxn ang="T8">
                    <a:pos x="T4" y="T5"/>
                  </a:cxn>
                </a:cxnLst>
                <a:rect l="T9" t="T10" r="T11" b="T12"/>
                <a:pathLst>
                  <a:path w="21600" h="42308" fill="none" extrusionOk="0">
                    <a:moveTo>
                      <a:pt x="-1" y="0"/>
                    </a:moveTo>
                    <a:cubicBezTo>
                      <a:pt x="11929" y="0"/>
                      <a:pt x="21600" y="9670"/>
                      <a:pt x="21600" y="21600"/>
                    </a:cubicBezTo>
                    <a:cubicBezTo>
                      <a:pt x="21600" y="31162"/>
                      <a:pt x="15311" y="39587"/>
                      <a:pt x="6143" y="42307"/>
                    </a:cubicBezTo>
                  </a:path>
                  <a:path w="21600" h="42308" stroke="0" extrusionOk="0">
                    <a:moveTo>
                      <a:pt x="-1" y="0"/>
                    </a:moveTo>
                    <a:cubicBezTo>
                      <a:pt x="11929" y="0"/>
                      <a:pt x="21600" y="9670"/>
                      <a:pt x="21600" y="21600"/>
                    </a:cubicBezTo>
                    <a:cubicBezTo>
                      <a:pt x="21600" y="31162"/>
                      <a:pt x="15311" y="39587"/>
                      <a:pt x="6143" y="42307"/>
                    </a:cubicBezTo>
                    <a:lnTo>
                      <a:pt x="0" y="21600"/>
                    </a:lnTo>
                    <a:close/>
                  </a:path>
                </a:pathLst>
              </a:custGeom>
              <a:noFill/>
              <a:ln w="19050">
                <a:solidFill>
                  <a:srgbClr val="800000"/>
                </a:solidFill>
                <a:round/>
                <a:headEnd/>
                <a:tailEnd/>
              </a:ln>
            </p:spPr>
            <p:txBody>
              <a:bodyPr wrap="none" anchor="ctr"/>
              <a:lstStyle/>
              <a:p>
                <a:endParaRPr lang="de-DE">
                  <a:solidFill>
                    <a:srgbClr val="000066"/>
                  </a:solidFill>
                </a:endParaRPr>
              </a:p>
            </p:txBody>
          </p:sp>
          <p:sp>
            <p:nvSpPr>
              <p:cNvPr id="49195" name="Arc 18"/>
              <p:cNvSpPr>
                <a:spLocks/>
              </p:cNvSpPr>
              <p:nvPr/>
            </p:nvSpPr>
            <p:spPr bwMode="auto">
              <a:xfrm>
                <a:off x="2272" y="1418"/>
                <a:ext cx="100" cy="243"/>
              </a:xfrm>
              <a:custGeom>
                <a:avLst/>
                <a:gdLst>
                  <a:gd name="T0" fmla="*/ 0 w 21600"/>
                  <a:gd name="T1" fmla="*/ 0 h 42308"/>
                  <a:gd name="T2" fmla="*/ 0 w 21600"/>
                  <a:gd name="T3" fmla="*/ 0 h 42308"/>
                  <a:gd name="T4" fmla="*/ 0 w 21600"/>
                  <a:gd name="T5" fmla="*/ 0 h 42308"/>
                  <a:gd name="T6" fmla="*/ 0 60000 65536"/>
                  <a:gd name="T7" fmla="*/ 0 60000 65536"/>
                  <a:gd name="T8" fmla="*/ 0 60000 65536"/>
                  <a:gd name="T9" fmla="*/ 0 w 21600"/>
                  <a:gd name="T10" fmla="*/ 0 h 42308"/>
                  <a:gd name="T11" fmla="*/ 21600 w 21600"/>
                  <a:gd name="T12" fmla="*/ 42308 h 42308"/>
                </a:gdLst>
                <a:ahLst/>
                <a:cxnLst>
                  <a:cxn ang="T6">
                    <a:pos x="T0" y="T1"/>
                  </a:cxn>
                  <a:cxn ang="T7">
                    <a:pos x="T2" y="T3"/>
                  </a:cxn>
                  <a:cxn ang="T8">
                    <a:pos x="T4" y="T5"/>
                  </a:cxn>
                </a:cxnLst>
                <a:rect l="T9" t="T10" r="T11" b="T12"/>
                <a:pathLst>
                  <a:path w="21600" h="42308" fill="none" extrusionOk="0">
                    <a:moveTo>
                      <a:pt x="-1" y="0"/>
                    </a:moveTo>
                    <a:cubicBezTo>
                      <a:pt x="11929" y="0"/>
                      <a:pt x="21600" y="9670"/>
                      <a:pt x="21600" y="21600"/>
                    </a:cubicBezTo>
                    <a:cubicBezTo>
                      <a:pt x="21600" y="31162"/>
                      <a:pt x="15311" y="39587"/>
                      <a:pt x="6143" y="42307"/>
                    </a:cubicBezTo>
                  </a:path>
                  <a:path w="21600" h="42308" stroke="0" extrusionOk="0">
                    <a:moveTo>
                      <a:pt x="-1" y="0"/>
                    </a:moveTo>
                    <a:cubicBezTo>
                      <a:pt x="11929" y="0"/>
                      <a:pt x="21600" y="9670"/>
                      <a:pt x="21600" y="21600"/>
                    </a:cubicBezTo>
                    <a:cubicBezTo>
                      <a:pt x="21600" y="31162"/>
                      <a:pt x="15311" y="39587"/>
                      <a:pt x="6143" y="42307"/>
                    </a:cubicBezTo>
                    <a:lnTo>
                      <a:pt x="0" y="21600"/>
                    </a:lnTo>
                    <a:close/>
                  </a:path>
                </a:pathLst>
              </a:custGeom>
              <a:noFill/>
              <a:ln w="19050">
                <a:solidFill>
                  <a:srgbClr val="800000"/>
                </a:solidFill>
                <a:round/>
                <a:headEnd/>
                <a:tailEnd/>
              </a:ln>
            </p:spPr>
            <p:txBody>
              <a:bodyPr wrap="none" anchor="ctr"/>
              <a:lstStyle/>
              <a:p>
                <a:endParaRPr lang="de-DE">
                  <a:solidFill>
                    <a:srgbClr val="000066"/>
                  </a:solidFill>
                </a:endParaRPr>
              </a:p>
            </p:txBody>
          </p:sp>
        </p:grpSp>
        <p:sp>
          <p:nvSpPr>
            <p:cNvPr id="49166" name="Line 19"/>
            <p:cNvSpPr>
              <a:spLocks noChangeShapeType="1"/>
            </p:cNvSpPr>
            <p:nvPr/>
          </p:nvSpPr>
          <p:spPr bwMode="auto">
            <a:xfrm>
              <a:off x="1785714" y="3788643"/>
              <a:ext cx="144463" cy="0"/>
            </a:xfrm>
            <a:prstGeom prst="line">
              <a:avLst/>
            </a:prstGeom>
            <a:noFill/>
            <a:ln w="12700">
              <a:solidFill>
                <a:schemeClr val="tx1"/>
              </a:solidFill>
              <a:round/>
              <a:headEnd/>
              <a:tailEnd/>
            </a:ln>
          </p:spPr>
          <p:txBody>
            <a:bodyPr/>
            <a:lstStyle/>
            <a:p>
              <a:endParaRPr lang="de-DE"/>
            </a:p>
          </p:txBody>
        </p:sp>
        <p:sp>
          <p:nvSpPr>
            <p:cNvPr id="49167" name="Line 20"/>
            <p:cNvSpPr>
              <a:spLocks noChangeShapeType="1"/>
            </p:cNvSpPr>
            <p:nvPr/>
          </p:nvSpPr>
          <p:spPr bwMode="auto">
            <a:xfrm>
              <a:off x="1931764" y="3791818"/>
              <a:ext cx="0" cy="296862"/>
            </a:xfrm>
            <a:prstGeom prst="line">
              <a:avLst/>
            </a:prstGeom>
            <a:noFill/>
            <a:ln w="12700">
              <a:solidFill>
                <a:schemeClr val="tx1"/>
              </a:solidFill>
              <a:round/>
              <a:headEnd/>
              <a:tailEnd/>
            </a:ln>
          </p:spPr>
          <p:txBody>
            <a:bodyPr/>
            <a:lstStyle/>
            <a:p>
              <a:endParaRPr lang="de-DE"/>
            </a:p>
          </p:txBody>
        </p:sp>
        <p:sp>
          <p:nvSpPr>
            <p:cNvPr id="49168" name="Line 21"/>
            <p:cNvSpPr>
              <a:spLocks noChangeShapeType="1"/>
            </p:cNvSpPr>
            <p:nvPr/>
          </p:nvSpPr>
          <p:spPr bwMode="auto">
            <a:xfrm flipV="1">
              <a:off x="1323752" y="4701455"/>
              <a:ext cx="0" cy="439738"/>
            </a:xfrm>
            <a:prstGeom prst="line">
              <a:avLst/>
            </a:prstGeom>
            <a:noFill/>
            <a:ln w="19050">
              <a:solidFill>
                <a:schemeClr val="tx1"/>
              </a:solidFill>
              <a:round/>
              <a:headEnd/>
              <a:tailEnd type="triangle" w="med" len="med"/>
            </a:ln>
          </p:spPr>
          <p:txBody>
            <a:bodyPr/>
            <a:lstStyle/>
            <a:p>
              <a:endParaRPr lang="de-DE"/>
            </a:p>
          </p:txBody>
        </p:sp>
        <p:grpSp>
          <p:nvGrpSpPr>
            <p:cNvPr id="49169" name="Group 22"/>
            <p:cNvGrpSpPr>
              <a:grpSpLocks/>
            </p:cNvGrpSpPr>
            <p:nvPr/>
          </p:nvGrpSpPr>
          <p:grpSpPr bwMode="auto">
            <a:xfrm>
              <a:off x="974502" y="5160243"/>
              <a:ext cx="673100" cy="628650"/>
              <a:chOff x="1096" y="2584"/>
              <a:chExt cx="360" cy="344"/>
            </a:xfrm>
          </p:grpSpPr>
          <p:sp>
            <p:nvSpPr>
              <p:cNvPr id="49189" name="Oval 23"/>
              <p:cNvSpPr>
                <a:spLocks noChangeArrowheads="1"/>
              </p:cNvSpPr>
              <p:nvPr/>
            </p:nvSpPr>
            <p:spPr bwMode="auto">
              <a:xfrm>
                <a:off x="1096" y="2584"/>
                <a:ext cx="360" cy="344"/>
              </a:xfrm>
              <a:prstGeom prst="ellipse">
                <a:avLst/>
              </a:prstGeom>
              <a:solidFill>
                <a:srgbClr val="FFBDBD"/>
              </a:solidFill>
              <a:ln w="9525">
                <a:solidFill>
                  <a:srgbClr val="808080"/>
                </a:solidFill>
                <a:round/>
                <a:headEnd/>
                <a:tailEnd/>
              </a:ln>
            </p:spPr>
            <p:txBody>
              <a:bodyPr wrap="none" anchor="ctr"/>
              <a:lstStyle/>
              <a:p>
                <a:endParaRPr lang="en-US">
                  <a:solidFill>
                    <a:srgbClr val="000066"/>
                  </a:solidFill>
                </a:endParaRPr>
              </a:p>
            </p:txBody>
          </p:sp>
          <p:sp>
            <p:nvSpPr>
              <p:cNvPr id="49190" name="Oval 24"/>
              <p:cNvSpPr>
                <a:spLocks noChangeArrowheads="1"/>
              </p:cNvSpPr>
              <p:nvPr/>
            </p:nvSpPr>
            <p:spPr bwMode="auto">
              <a:xfrm>
                <a:off x="1168" y="2640"/>
                <a:ext cx="248" cy="256"/>
              </a:xfrm>
              <a:prstGeom prst="ellipse">
                <a:avLst/>
              </a:prstGeom>
              <a:gradFill rotWithShape="1">
                <a:gsLst>
                  <a:gs pos="0">
                    <a:schemeClr val="tx1"/>
                  </a:gs>
                  <a:gs pos="100000">
                    <a:srgbClr val="FF3737"/>
                  </a:gs>
                </a:gsLst>
                <a:path path="shape">
                  <a:fillToRect l="50000" t="50000" r="50000" b="50000"/>
                </a:path>
              </a:gradFill>
              <a:ln w="9525">
                <a:solidFill>
                  <a:schemeClr val="bg2"/>
                </a:solidFill>
                <a:round/>
                <a:headEnd/>
                <a:tailEnd/>
              </a:ln>
            </p:spPr>
            <p:txBody>
              <a:bodyPr wrap="none" anchor="ctr"/>
              <a:lstStyle/>
              <a:p>
                <a:endParaRPr lang="en-US">
                  <a:solidFill>
                    <a:srgbClr val="000066"/>
                  </a:solidFill>
                </a:endParaRPr>
              </a:p>
            </p:txBody>
          </p:sp>
        </p:grpSp>
        <p:sp>
          <p:nvSpPr>
            <p:cNvPr id="49170" name="Line 25"/>
            <p:cNvSpPr>
              <a:spLocks noChangeShapeType="1"/>
            </p:cNvSpPr>
            <p:nvPr/>
          </p:nvSpPr>
          <p:spPr bwMode="auto">
            <a:xfrm>
              <a:off x="1706339" y="5533305"/>
              <a:ext cx="255588" cy="0"/>
            </a:xfrm>
            <a:prstGeom prst="line">
              <a:avLst/>
            </a:prstGeom>
            <a:noFill/>
            <a:ln w="9525">
              <a:solidFill>
                <a:schemeClr val="tx1"/>
              </a:solidFill>
              <a:round/>
              <a:headEnd/>
              <a:tailEnd type="triangle" w="med" len="med"/>
            </a:ln>
          </p:spPr>
          <p:txBody>
            <a:bodyPr/>
            <a:lstStyle/>
            <a:p>
              <a:endParaRPr lang="de-DE"/>
            </a:p>
          </p:txBody>
        </p:sp>
        <p:sp>
          <p:nvSpPr>
            <p:cNvPr id="49171" name="Text Box 26"/>
            <p:cNvSpPr txBox="1">
              <a:spLocks noChangeArrowheads="1"/>
            </p:cNvSpPr>
            <p:nvPr/>
          </p:nvSpPr>
          <p:spPr bwMode="auto">
            <a:xfrm>
              <a:off x="1569814" y="4768130"/>
              <a:ext cx="1419225" cy="422275"/>
            </a:xfrm>
            <a:prstGeom prst="rect">
              <a:avLst/>
            </a:prstGeom>
            <a:noFill/>
            <a:ln w="9525">
              <a:noFill/>
              <a:miter lim="800000"/>
              <a:headEnd/>
              <a:tailEnd/>
            </a:ln>
          </p:spPr>
          <p:txBody>
            <a:bodyPr>
              <a:spAutoFit/>
            </a:bodyPr>
            <a:lstStyle/>
            <a:p>
              <a:pPr>
                <a:lnSpc>
                  <a:spcPct val="90000"/>
                </a:lnSpc>
              </a:pPr>
              <a:r>
                <a:rPr lang="en-US" sz="1200">
                  <a:solidFill>
                    <a:srgbClr val="000066"/>
                  </a:solidFill>
                </a:rPr>
                <a:t>Germinal-centre</a:t>
              </a:r>
              <a:br>
                <a:rPr lang="en-US" sz="1200">
                  <a:solidFill>
                    <a:srgbClr val="000066"/>
                  </a:solidFill>
                </a:rPr>
              </a:br>
              <a:r>
                <a:rPr lang="en-US" sz="1200">
                  <a:solidFill>
                    <a:srgbClr val="000066"/>
                  </a:solidFill>
                </a:rPr>
                <a:t>B Zelle</a:t>
              </a:r>
            </a:p>
          </p:txBody>
        </p:sp>
        <p:sp>
          <p:nvSpPr>
            <p:cNvPr id="49172" name="Line 27"/>
            <p:cNvSpPr>
              <a:spLocks noChangeShapeType="1"/>
            </p:cNvSpPr>
            <p:nvPr/>
          </p:nvSpPr>
          <p:spPr bwMode="auto">
            <a:xfrm>
              <a:off x="1504727" y="4891955"/>
              <a:ext cx="0" cy="296863"/>
            </a:xfrm>
            <a:prstGeom prst="line">
              <a:avLst/>
            </a:prstGeom>
            <a:noFill/>
            <a:ln w="19050">
              <a:solidFill>
                <a:schemeClr val="tx1"/>
              </a:solidFill>
              <a:round/>
              <a:headEnd/>
              <a:tailEnd/>
            </a:ln>
          </p:spPr>
          <p:txBody>
            <a:bodyPr/>
            <a:lstStyle/>
            <a:p>
              <a:endParaRPr lang="de-DE"/>
            </a:p>
          </p:txBody>
        </p:sp>
        <p:sp>
          <p:nvSpPr>
            <p:cNvPr id="49173" name="Line 28"/>
            <p:cNvSpPr>
              <a:spLocks noChangeShapeType="1"/>
            </p:cNvSpPr>
            <p:nvPr/>
          </p:nvSpPr>
          <p:spPr bwMode="auto">
            <a:xfrm>
              <a:off x="1501552" y="4890368"/>
              <a:ext cx="144462" cy="0"/>
            </a:xfrm>
            <a:prstGeom prst="line">
              <a:avLst/>
            </a:prstGeom>
            <a:noFill/>
            <a:ln w="19050">
              <a:solidFill>
                <a:schemeClr val="tx1"/>
              </a:solidFill>
              <a:round/>
              <a:headEnd/>
              <a:tailEnd/>
            </a:ln>
          </p:spPr>
          <p:txBody>
            <a:bodyPr/>
            <a:lstStyle/>
            <a:p>
              <a:endParaRPr lang="de-DE"/>
            </a:p>
          </p:txBody>
        </p:sp>
        <p:sp>
          <p:nvSpPr>
            <p:cNvPr id="49174" name="Line 29"/>
            <p:cNvSpPr>
              <a:spLocks noChangeShapeType="1"/>
            </p:cNvSpPr>
            <p:nvPr/>
          </p:nvSpPr>
          <p:spPr bwMode="auto">
            <a:xfrm>
              <a:off x="2592164" y="5538068"/>
              <a:ext cx="176213" cy="0"/>
            </a:xfrm>
            <a:prstGeom prst="line">
              <a:avLst/>
            </a:prstGeom>
            <a:noFill/>
            <a:ln w="9525">
              <a:solidFill>
                <a:schemeClr val="tx1"/>
              </a:solidFill>
              <a:round/>
              <a:headEnd/>
              <a:tailEnd type="triangle" w="med" len="med"/>
            </a:ln>
          </p:spPr>
          <p:txBody>
            <a:bodyPr/>
            <a:lstStyle/>
            <a:p>
              <a:endParaRPr lang="de-DE"/>
            </a:p>
          </p:txBody>
        </p:sp>
        <p:sp>
          <p:nvSpPr>
            <p:cNvPr id="49175" name="Line 30"/>
            <p:cNvSpPr>
              <a:spLocks noChangeShapeType="1"/>
            </p:cNvSpPr>
            <p:nvPr/>
          </p:nvSpPr>
          <p:spPr bwMode="auto">
            <a:xfrm>
              <a:off x="3816127" y="5541243"/>
              <a:ext cx="177800" cy="0"/>
            </a:xfrm>
            <a:prstGeom prst="line">
              <a:avLst/>
            </a:prstGeom>
            <a:noFill/>
            <a:ln w="9525">
              <a:solidFill>
                <a:schemeClr val="tx1"/>
              </a:solidFill>
              <a:round/>
              <a:headEnd/>
              <a:tailEnd type="triangle" w="med" len="med"/>
            </a:ln>
          </p:spPr>
          <p:txBody>
            <a:bodyPr/>
            <a:lstStyle/>
            <a:p>
              <a:endParaRPr lang="de-DE"/>
            </a:p>
          </p:txBody>
        </p:sp>
        <p:sp>
          <p:nvSpPr>
            <p:cNvPr id="49176" name="Rectangle 31"/>
            <p:cNvSpPr>
              <a:spLocks noChangeArrowheads="1"/>
            </p:cNvSpPr>
            <p:nvPr/>
          </p:nvSpPr>
          <p:spPr bwMode="auto">
            <a:xfrm>
              <a:off x="5381402" y="5366618"/>
              <a:ext cx="1109662" cy="436562"/>
            </a:xfrm>
            <a:prstGeom prst="rect">
              <a:avLst/>
            </a:prstGeom>
            <a:solidFill>
              <a:schemeClr val="accent2"/>
            </a:solidFill>
            <a:ln w="9525">
              <a:solidFill>
                <a:srgbClr val="5F5F5F"/>
              </a:solidFill>
              <a:miter lim="800000"/>
              <a:headEnd/>
              <a:tailEnd/>
            </a:ln>
          </p:spPr>
          <p:txBody>
            <a:bodyPr wrap="none" anchor="ctr"/>
            <a:lstStyle/>
            <a:p>
              <a:endParaRPr lang="en-US">
                <a:solidFill>
                  <a:srgbClr val="000066"/>
                </a:solidFill>
              </a:endParaRPr>
            </a:p>
          </p:txBody>
        </p:sp>
        <p:sp>
          <p:nvSpPr>
            <p:cNvPr id="49177" name="Text Box 32"/>
            <p:cNvSpPr txBox="1">
              <a:spLocks noChangeArrowheads="1"/>
            </p:cNvSpPr>
            <p:nvPr/>
          </p:nvSpPr>
          <p:spPr bwMode="auto">
            <a:xfrm>
              <a:off x="5340127" y="5377730"/>
              <a:ext cx="1141659" cy="400110"/>
            </a:xfrm>
            <a:prstGeom prst="rect">
              <a:avLst/>
            </a:prstGeom>
            <a:noFill/>
            <a:ln w="9525">
              <a:noFill/>
              <a:miter lim="800000"/>
              <a:headEnd/>
              <a:tailEnd/>
            </a:ln>
          </p:spPr>
          <p:txBody>
            <a:bodyPr wrap="none">
              <a:spAutoFit/>
            </a:bodyPr>
            <a:lstStyle/>
            <a:p>
              <a:pPr>
                <a:spcBef>
                  <a:spcPct val="50000"/>
                </a:spcBef>
              </a:pPr>
              <a:r>
                <a:rPr lang="en-US" sz="1000" b="1">
                  <a:solidFill>
                    <a:srgbClr val="FFFFFF"/>
                  </a:solidFill>
                </a:rPr>
                <a:t>Extrameduläres</a:t>
              </a:r>
              <a:br>
                <a:rPr lang="en-US" sz="1000" b="1">
                  <a:solidFill>
                    <a:srgbClr val="FFFFFF"/>
                  </a:solidFill>
                </a:rPr>
              </a:br>
              <a:r>
                <a:rPr lang="en-US" sz="1000" b="1">
                  <a:solidFill>
                    <a:srgbClr val="FFFFFF"/>
                  </a:solidFill>
                </a:rPr>
                <a:t>Myelom</a:t>
              </a:r>
            </a:p>
          </p:txBody>
        </p:sp>
        <p:sp>
          <p:nvSpPr>
            <p:cNvPr id="49178" name="Line 33"/>
            <p:cNvSpPr>
              <a:spLocks noChangeShapeType="1"/>
            </p:cNvSpPr>
            <p:nvPr/>
          </p:nvSpPr>
          <p:spPr bwMode="auto">
            <a:xfrm>
              <a:off x="5157564" y="5541243"/>
              <a:ext cx="177800" cy="0"/>
            </a:xfrm>
            <a:prstGeom prst="line">
              <a:avLst/>
            </a:prstGeom>
            <a:noFill/>
            <a:ln w="9525">
              <a:solidFill>
                <a:schemeClr val="tx1"/>
              </a:solidFill>
              <a:round/>
              <a:headEnd/>
              <a:tailEnd type="triangle" w="med" len="med"/>
            </a:ln>
          </p:spPr>
          <p:txBody>
            <a:bodyPr/>
            <a:lstStyle/>
            <a:p>
              <a:endParaRPr lang="de-DE"/>
            </a:p>
          </p:txBody>
        </p:sp>
        <p:sp>
          <p:nvSpPr>
            <p:cNvPr id="49179" name="Line 34"/>
            <p:cNvSpPr>
              <a:spLocks noChangeShapeType="1"/>
            </p:cNvSpPr>
            <p:nvPr/>
          </p:nvSpPr>
          <p:spPr bwMode="auto">
            <a:xfrm>
              <a:off x="6537102" y="5546005"/>
              <a:ext cx="177800" cy="0"/>
            </a:xfrm>
            <a:prstGeom prst="line">
              <a:avLst/>
            </a:prstGeom>
            <a:noFill/>
            <a:ln w="9525">
              <a:solidFill>
                <a:schemeClr val="tx1"/>
              </a:solidFill>
              <a:round/>
              <a:headEnd/>
              <a:tailEnd type="triangle" w="med" len="med"/>
            </a:ln>
          </p:spPr>
          <p:txBody>
            <a:bodyPr/>
            <a:lstStyle/>
            <a:p>
              <a:endParaRPr lang="de-DE"/>
            </a:p>
          </p:txBody>
        </p:sp>
        <p:sp>
          <p:nvSpPr>
            <p:cNvPr id="35" name="Rectangle 35"/>
            <p:cNvSpPr>
              <a:spLocks noChangeArrowheads="1"/>
            </p:cNvSpPr>
            <p:nvPr/>
          </p:nvSpPr>
          <p:spPr bwMode="auto">
            <a:xfrm>
              <a:off x="6749555" y="5350887"/>
              <a:ext cx="704824" cy="43679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rgbClr val="5F5F5F"/>
              </a:solidFill>
              <a:miter lim="800000"/>
              <a:headEnd/>
              <a:tailEnd/>
            </a:ln>
            <a:effectLst/>
          </p:spPr>
          <p:txBody>
            <a:bodyPr wrap="none" anchor="ctr"/>
            <a:lstStyle/>
            <a:p>
              <a:pPr>
                <a:defRPr/>
              </a:pPr>
              <a:endParaRPr lang="en-US">
                <a:solidFill>
                  <a:srgbClr val="000066"/>
                </a:solidFill>
              </a:endParaRPr>
            </a:p>
          </p:txBody>
        </p:sp>
        <p:sp>
          <p:nvSpPr>
            <p:cNvPr id="49181" name="Text Box 36"/>
            <p:cNvSpPr txBox="1">
              <a:spLocks noChangeArrowheads="1"/>
            </p:cNvSpPr>
            <p:nvPr/>
          </p:nvSpPr>
          <p:spPr bwMode="auto">
            <a:xfrm>
              <a:off x="6714902" y="5360268"/>
              <a:ext cx="852487" cy="396875"/>
            </a:xfrm>
            <a:prstGeom prst="rect">
              <a:avLst/>
            </a:prstGeom>
            <a:noFill/>
            <a:ln w="9525">
              <a:noFill/>
              <a:miter lim="800000"/>
              <a:headEnd/>
              <a:tailEnd/>
            </a:ln>
          </p:spPr>
          <p:txBody>
            <a:bodyPr>
              <a:spAutoFit/>
            </a:bodyPr>
            <a:lstStyle/>
            <a:p>
              <a:pPr>
                <a:spcBef>
                  <a:spcPct val="50000"/>
                </a:spcBef>
              </a:pPr>
              <a:r>
                <a:rPr lang="en-US" sz="1000" b="1">
                  <a:solidFill>
                    <a:srgbClr val="FFFFFF"/>
                  </a:solidFill>
                </a:rPr>
                <a:t>Myelom</a:t>
              </a:r>
              <a:br>
                <a:rPr lang="en-US" sz="1000" b="1">
                  <a:solidFill>
                    <a:srgbClr val="FFFFFF"/>
                  </a:solidFill>
                </a:rPr>
              </a:br>
              <a:r>
                <a:rPr lang="en-US" sz="1000" b="1">
                  <a:solidFill>
                    <a:srgbClr val="FFFFFF"/>
                  </a:solidFill>
                </a:rPr>
                <a:t>Zell-Linie</a:t>
              </a:r>
            </a:p>
          </p:txBody>
        </p:sp>
        <p:sp>
          <p:nvSpPr>
            <p:cNvPr id="49182" name="Freeform 37"/>
            <p:cNvSpPr>
              <a:spLocks/>
            </p:cNvSpPr>
            <p:nvPr/>
          </p:nvSpPr>
          <p:spPr bwMode="auto">
            <a:xfrm>
              <a:off x="1715864" y="4964980"/>
              <a:ext cx="1414463" cy="388938"/>
            </a:xfrm>
            <a:custGeom>
              <a:avLst/>
              <a:gdLst>
                <a:gd name="T0" fmla="*/ 0 w 756"/>
                <a:gd name="T1" fmla="*/ 2147483647 h 213"/>
                <a:gd name="T2" fmla="*/ 2147483647 w 756"/>
                <a:gd name="T3" fmla="*/ 2147483647 h 213"/>
                <a:gd name="T4" fmla="*/ 2147483647 w 756"/>
                <a:gd name="T5" fmla="*/ 2147483647 h 213"/>
                <a:gd name="T6" fmla="*/ 2147483647 w 756"/>
                <a:gd name="T7" fmla="*/ 2147483647 h 213"/>
                <a:gd name="T8" fmla="*/ 2147483647 w 756"/>
                <a:gd name="T9" fmla="*/ 0 h 213"/>
                <a:gd name="T10" fmla="*/ 0 60000 65536"/>
                <a:gd name="T11" fmla="*/ 0 60000 65536"/>
                <a:gd name="T12" fmla="*/ 0 60000 65536"/>
                <a:gd name="T13" fmla="*/ 0 60000 65536"/>
                <a:gd name="T14" fmla="*/ 0 60000 65536"/>
                <a:gd name="T15" fmla="*/ 0 w 756"/>
                <a:gd name="T16" fmla="*/ 0 h 213"/>
                <a:gd name="T17" fmla="*/ 756 w 756"/>
                <a:gd name="T18" fmla="*/ 213 h 213"/>
              </a:gdLst>
              <a:ahLst/>
              <a:cxnLst>
                <a:cxn ang="T10">
                  <a:pos x="T0" y="T1"/>
                </a:cxn>
                <a:cxn ang="T11">
                  <a:pos x="T2" y="T3"/>
                </a:cxn>
                <a:cxn ang="T12">
                  <a:pos x="T4" y="T5"/>
                </a:cxn>
                <a:cxn ang="T13">
                  <a:pos x="T6" y="T7"/>
                </a:cxn>
                <a:cxn ang="T14">
                  <a:pos x="T8" y="T9"/>
                </a:cxn>
              </a:cxnLst>
              <a:rect l="T15" t="T16" r="T17" b="T18"/>
              <a:pathLst>
                <a:path w="756" h="213">
                  <a:moveTo>
                    <a:pt x="0" y="213"/>
                  </a:moveTo>
                  <a:cubicBezTo>
                    <a:pt x="29" y="201"/>
                    <a:pt x="107" y="165"/>
                    <a:pt x="174" y="141"/>
                  </a:cubicBezTo>
                  <a:lnTo>
                    <a:pt x="405" y="66"/>
                  </a:lnTo>
                  <a:cubicBezTo>
                    <a:pt x="405" y="66"/>
                    <a:pt x="515" y="32"/>
                    <a:pt x="573" y="21"/>
                  </a:cubicBezTo>
                  <a:cubicBezTo>
                    <a:pt x="631" y="10"/>
                    <a:pt x="725" y="3"/>
                    <a:pt x="756" y="0"/>
                  </a:cubicBezTo>
                </a:path>
              </a:pathLst>
            </a:custGeom>
            <a:noFill/>
            <a:ln w="19050">
              <a:solidFill>
                <a:schemeClr val="tx1"/>
              </a:solidFill>
              <a:prstDash val="dash"/>
              <a:round/>
              <a:headEnd/>
              <a:tailEnd/>
            </a:ln>
          </p:spPr>
          <p:txBody>
            <a:bodyPr/>
            <a:lstStyle/>
            <a:p>
              <a:endParaRPr lang="de-DE">
                <a:solidFill>
                  <a:srgbClr val="000066"/>
                </a:solidFill>
              </a:endParaRPr>
            </a:p>
          </p:txBody>
        </p:sp>
        <p:sp>
          <p:nvSpPr>
            <p:cNvPr id="49183" name="Freeform 50"/>
            <p:cNvSpPr>
              <a:spLocks/>
            </p:cNvSpPr>
            <p:nvPr/>
          </p:nvSpPr>
          <p:spPr bwMode="auto">
            <a:xfrm>
              <a:off x="2963639" y="4766543"/>
              <a:ext cx="3021013" cy="561975"/>
            </a:xfrm>
            <a:custGeom>
              <a:avLst/>
              <a:gdLst>
                <a:gd name="T0" fmla="*/ 0 w 1616"/>
                <a:gd name="T1" fmla="*/ 2147483647 h 308"/>
                <a:gd name="T2" fmla="*/ 2147483647 w 1616"/>
                <a:gd name="T3" fmla="*/ 2147483647 h 308"/>
                <a:gd name="T4" fmla="*/ 2147483647 w 1616"/>
                <a:gd name="T5" fmla="*/ 2147483647 h 308"/>
                <a:gd name="T6" fmla="*/ 2147483647 w 1616"/>
                <a:gd name="T7" fmla="*/ 2147483647 h 308"/>
                <a:gd name="T8" fmla="*/ 2147483647 w 1616"/>
                <a:gd name="T9" fmla="*/ 0 h 308"/>
                <a:gd name="T10" fmla="*/ 2147483647 w 1616"/>
                <a:gd name="T11" fmla="*/ 2147483647 h 308"/>
                <a:gd name="T12" fmla="*/ 2147483647 w 1616"/>
                <a:gd name="T13" fmla="*/ 2147483647 h 308"/>
                <a:gd name="T14" fmla="*/ 2147483647 w 1616"/>
                <a:gd name="T15" fmla="*/ 2147483647 h 308"/>
                <a:gd name="T16" fmla="*/ 2147483647 w 1616"/>
                <a:gd name="T17" fmla="*/ 2147483647 h 308"/>
                <a:gd name="T18" fmla="*/ 2147483647 w 1616"/>
                <a:gd name="T19" fmla="*/ 2147483647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6"/>
                <a:gd name="T31" fmla="*/ 0 h 308"/>
                <a:gd name="T32" fmla="*/ 1616 w 1616"/>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6" h="308">
                  <a:moveTo>
                    <a:pt x="0" y="144"/>
                  </a:moveTo>
                  <a:lnTo>
                    <a:pt x="120" y="88"/>
                  </a:lnTo>
                  <a:cubicBezTo>
                    <a:pt x="170" y="71"/>
                    <a:pt x="240" y="53"/>
                    <a:pt x="300" y="40"/>
                  </a:cubicBezTo>
                  <a:cubicBezTo>
                    <a:pt x="356" y="27"/>
                    <a:pt x="418" y="18"/>
                    <a:pt x="480" y="12"/>
                  </a:cubicBezTo>
                  <a:cubicBezTo>
                    <a:pt x="542" y="6"/>
                    <a:pt x="609" y="0"/>
                    <a:pt x="672" y="0"/>
                  </a:cubicBezTo>
                  <a:lnTo>
                    <a:pt x="856" y="8"/>
                  </a:lnTo>
                  <a:cubicBezTo>
                    <a:pt x="958" y="11"/>
                    <a:pt x="1031" y="27"/>
                    <a:pt x="1096" y="40"/>
                  </a:cubicBezTo>
                  <a:cubicBezTo>
                    <a:pt x="1161" y="53"/>
                    <a:pt x="1190" y="62"/>
                    <a:pt x="1244" y="84"/>
                  </a:cubicBezTo>
                  <a:cubicBezTo>
                    <a:pt x="1297" y="106"/>
                    <a:pt x="1358" y="135"/>
                    <a:pt x="1420" y="172"/>
                  </a:cubicBezTo>
                  <a:cubicBezTo>
                    <a:pt x="1482" y="209"/>
                    <a:pt x="1575" y="280"/>
                    <a:pt x="1616" y="308"/>
                  </a:cubicBezTo>
                </a:path>
              </a:pathLst>
            </a:custGeom>
            <a:noFill/>
            <a:ln w="19050">
              <a:solidFill>
                <a:schemeClr val="tx1"/>
              </a:solidFill>
              <a:round/>
              <a:headEnd/>
              <a:tailEnd type="triangle" w="med" len="med"/>
            </a:ln>
          </p:spPr>
          <p:txBody>
            <a:bodyPr/>
            <a:lstStyle/>
            <a:p>
              <a:endParaRPr lang="de-DE">
                <a:solidFill>
                  <a:srgbClr val="000066"/>
                </a:solidFill>
              </a:endParaRPr>
            </a:p>
          </p:txBody>
        </p:sp>
        <p:sp>
          <p:nvSpPr>
            <p:cNvPr id="49184" name="Line 51"/>
            <p:cNvSpPr>
              <a:spLocks noChangeShapeType="1"/>
            </p:cNvSpPr>
            <p:nvPr/>
          </p:nvSpPr>
          <p:spPr bwMode="auto">
            <a:xfrm>
              <a:off x="1220564" y="6052418"/>
              <a:ext cx="987425" cy="0"/>
            </a:xfrm>
            <a:prstGeom prst="line">
              <a:avLst/>
            </a:prstGeom>
            <a:noFill/>
            <a:ln w="28575">
              <a:solidFill>
                <a:schemeClr val="tx1"/>
              </a:solidFill>
              <a:round/>
              <a:headEnd type="triangle" w="med" len="med"/>
              <a:tailEnd type="triangle" w="med" len="med"/>
            </a:ln>
          </p:spPr>
          <p:txBody>
            <a:bodyPr/>
            <a:lstStyle/>
            <a:p>
              <a:endParaRPr lang="de-DE"/>
            </a:p>
          </p:txBody>
        </p:sp>
        <p:sp>
          <p:nvSpPr>
            <p:cNvPr id="49185" name="Line 52"/>
            <p:cNvSpPr>
              <a:spLocks noChangeShapeType="1"/>
            </p:cNvSpPr>
            <p:nvPr/>
          </p:nvSpPr>
          <p:spPr bwMode="auto">
            <a:xfrm>
              <a:off x="2215927" y="6052418"/>
              <a:ext cx="695325" cy="0"/>
            </a:xfrm>
            <a:prstGeom prst="line">
              <a:avLst/>
            </a:prstGeom>
            <a:noFill/>
            <a:ln w="28575">
              <a:solidFill>
                <a:schemeClr val="tx1"/>
              </a:solidFill>
              <a:prstDash val="dash"/>
              <a:round/>
              <a:headEnd/>
              <a:tailEnd/>
            </a:ln>
          </p:spPr>
          <p:txBody>
            <a:bodyPr/>
            <a:lstStyle/>
            <a:p>
              <a:endParaRPr lang="de-DE"/>
            </a:p>
          </p:txBody>
        </p:sp>
        <p:sp>
          <p:nvSpPr>
            <p:cNvPr id="49186" name="Line 53"/>
            <p:cNvSpPr>
              <a:spLocks noChangeShapeType="1"/>
            </p:cNvSpPr>
            <p:nvPr/>
          </p:nvSpPr>
          <p:spPr bwMode="auto">
            <a:xfrm>
              <a:off x="2911252" y="6052418"/>
              <a:ext cx="4270375" cy="0"/>
            </a:xfrm>
            <a:prstGeom prst="line">
              <a:avLst/>
            </a:prstGeom>
            <a:noFill/>
            <a:ln w="28575">
              <a:solidFill>
                <a:schemeClr val="tx1"/>
              </a:solidFill>
              <a:round/>
              <a:headEnd/>
              <a:tailEnd/>
            </a:ln>
          </p:spPr>
          <p:txBody>
            <a:bodyPr/>
            <a:lstStyle/>
            <a:p>
              <a:endParaRPr lang="de-DE"/>
            </a:p>
          </p:txBody>
        </p:sp>
        <p:sp>
          <p:nvSpPr>
            <p:cNvPr id="49187" name="Text Box 55"/>
            <p:cNvSpPr txBox="1">
              <a:spLocks noChangeArrowheads="1"/>
            </p:cNvSpPr>
            <p:nvPr/>
          </p:nvSpPr>
          <p:spPr bwMode="auto">
            <a:xfrm>
              <a:off x="3531592" y="5751487"/>
              <a:ext cx="1382713" cy="307777"/>
            </a:xfrm>
            <a:prstGeom prst="rect">
              <a:avLst/>
            </a:prstGeom>
            <a:noFill/>
            <a:ln w="9525">
              <a:noFill/>
              <a:miter lim="800000"/>
              <a:headEnd/>
              <a:tailEnd/>
            </a:ln>
          </p:spPr>
          <p:txBody>
            <a:bodyPr>
              <a:spAutoFit/>
            </a:bodyPr>
            <a:lstStyle/>
            <a:p>
              <a:pPr>
                <a:spcBef>
                  <a:spcPct val="50000"/>
                </a:spcBef>
              </a:pPr>
              <a:r>
                <a:rPr lang="en-US" sz="1400">
                  <a:solidFill>
                    <a:srgbClr val="000066"/>
                  </a:solidFill>
                </a:rPr>
                <a:t>Sekundär</a:t>
              </a:r>
            </a:p>
          </p:txBody>
        </p:sp>
        <p:sp>
          <p:nvSpPr>
            <p:cNvPr id="49188" name="Text Box 56"/>
            <p:cNvSpPr txBox="1">
              <a:spLocks noChangeArrowheads="1"/>
            </p:cNvSpPr>
            <p:nvPr/>
          </p:nvSpPr>
          <p:spPr bwMode="auto">
            <a:xfrm>
              <a:off x="5917977" y="5751487"/>
              <a:ext cx="1384300" cy="307777"/>
            </a:xfrm>
            <a:prstGeom prst="rect">
              <a:avLst/>
            </a:prstGeom>
            <a:noFill/>
            <a:ln w="9525">
              <a:noFill/>
              <a:miter lim="800000"/>
              <a:headEnd/>
              <a:tailEnd/>
            </a:ln>
          </p:spPr>
          <p:txBody>
            <a:bodyPr>
              <a:spAutoFit/>
            </a:bodyPr>
            <a:lstStyle/>
            <a:p>
              <a:pPr>
                <a:spcBef>
                  <a:spcPct val="50000"/>
                </a:spcBef>
              </a:pPr>
              <a:r>
                <a:rPr lang="en-US" sz="1400">
                  <a:solidFill>
                    <a:srgbClr val="000066"/>
                  </a:solidFill>
                </a:rPr>
                <a:t>Translokation</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de-AT" smtClean="0"/>
              <a:t>Verlauf</a:t>
            </a:r>
          </a:p>
        </p:txBody>
      </p:sp>
      <p:sp>
        <p:nvSpPr>
          <p:cNvPr id="50178" name="Rectangle 3"/>
          <p:cNvSpPr>
            <a:spLocks noGrp="1" noChangeArrowheads="1"/>
          </p:cNvSpPr>
          <p:nvPr>
            <p:ph type="body" idx="1"/>
          </p:nvPr>
        </p:nvSpPr>
        <p:spPr/>
        <p:txBody>
          <a:bodyPr/>
          <a:lstStyle/>
          <a:p>
            <a:pPr eaLnBrk="1" hangingPunct="1"/>
            <a:r>
              <a:rPr lang="de-AT" sz="2400" smtClean="0"/>
              <a:t>Das Ausmaß der Bösartigkeit (der Grad der Malignität) kann sehr unterschiedlich sein und reicht von Krebsvorstufen (MGUS) über nur langsam voranschreitende Krankheitsverläufe bis zu hoch bösartigen (malignen), ohne Behandlung schnell zum Tod führenden Erkrankungen (Plasmozytom).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de-AT" sz="4000" smtClean="0"/>
              <a:t>Krankheitsentwicklung</a:t>
            </a:r>
          </a:p>
        </p:txBody>
      </p:sp>
      <p:sp>
        <p:nvSpPr>
          <p:cNvPr id="51202" name="Rectangle 3"/>
          <p:cNvSpPr>
            <a:spLocks noGrp="1" noChangeArrowheads="1"/>
          </p:cNvSpPr>
          <p:nvPr>
            <p:ph type="body" idx="1"/>
          </p:nvPr>
        </p:nvSpPr>
        <p:spPr/>
        <p:txBody>
          <a:bodyPr/>
          <a:lstStyle/>
          <a:p>
            <a:pPr eaLnBrk="1" hangingPunct="1">
              <a:lnSpc>
                <a:spcPct val="80000"/>
              </a:lnSpc>
            </a:pPr>
            <a:r>
              <a:rPr lang="de-AT" sz="2000" smtClean="0"/>
              <a:t>Klonale Vermehrung entarteter Plasmazelle</a:t>
            </a:r>
          </a:p>
          <a:p>
            <a:pPr eaLnBrk="1" hangingPunct="1">
              <a:lnSpc>
                <a:spcPct val="80000"/>
              </a:lnSpc>
            </a:pPr>
            <a:endParaRPr lang="de-AT" sz="2000" smtClean="0"/>
          </a:p>
          <a:p>
            <a:pPr eaLnBrk="1" hangingPunct="1">
              <a:lnSpc>
                <a:spcPct val="80000"/>
              </a:lnSpc>
            </a:pPr>
            <a:r>
              <a:rPr lang="de-AT" sz="2000" smtClean="0"/>
              <a:t>Verdrängung der normalen Blutbildung</a:t>
            </a:r>
          </a:p>
          <a:p>
            <a:pPr eaLnBrk="1" hangingPunct="1">
              <a:lnSpc>
                <a:spcPct val="80000"/>
              </a:lnSpc>
            </a:pPr>
            <a:endParaRPr lang="de-AT" sz="2000" smtClean="0"/>
          </a:p>
          <a:p>
            <a:pPr eaLnBrk="1" hangingPunct="1">
              <a:lnSpc>
                <a:spcPct val="80000"/>
              </a:lnSpc>
            </a:pPr>
            <a:r>
              <a:rPr lang="de-AT" sz="2000" smtClean="0"/>
              <a:t>Infiltration des Knochenmarks</a:t>
            </a:r>
          </a:p>
          <a:p>
            <a:pPr eaLnBrk="1" hangingPunct="1">
              <a:lnSpc>
                <a:spcPct val="80000"/>
              </a:lnSpc>
            </a:pPr>
            <a:endParaRPr lang="de-AT" sz="2000" smtClean="0"/>
          </a:p>
          <a:p>
            <a:pPr eaLnBrk="1" hangingPunct="1">
              <a:lnSpc>
                <a:spcPct val="80000"/>
              </a:lnSpc>
            </a:pPr>
            <a:r>
              <a:rPr lang="en-GB" sz="2000" smtClean="0">
                <a:ea typeface="ＭＳ Ｐゴシック"/>
                <a:cs typeface="ＭＳ Ｐゴシック"/>
              </a:rPr>
              <a:t>Versagen der Immunkontrolle</a:t>
            </a:r>
          </a:p>
          <a:p>
            <a:pPr eaLnBrk="1" hangingPunct="1">
              <a:lnSpc>
                <a:spcPct val="80000"/>
              </a:lnSpc>
            </a:pPr>
            <a:endParaRPr lang="en-GB" sz="2000" smtClean="0">
              <a:ea typeface="ＭＳ Ｐゴシック"/>
              <a:cs typeface="ＭＳ Ｐゴシック"/>
            </a:endParaRPr>
          </a:p>
          <a:p>
            <a:pPr eaLnBrk="1" hangingPunct="1">
              <a:lnSpc>
                <a:spcPct val="80000"/>
              </a:lnSpc>
            </a:pPr>
            <a:r>
              <a:rPr lang="de-AT" sz="2000" smtClean="0"/>
              <a:t>Bösartige Zellen scheiden Wachstumsfaktoren und Botenstoffe aus, die Osteoklasten aktivieren.</a:t>
            </a:r>
          </a:p>
          <a:p>
            <a:pPr eaLnBrk="1" hangingPunct="1">
              <a:lnSpc>
                <a:spcPct val="80000"/>
              </a:lnSpc>
            </a:pPr>
            <a:endParaRPr lang="de-AT" sz="2000" smtClean="0"/>
          </a:p>
          <a:p>
            <a:pPr eaLnBrk="1" hangingPunct="1">
              <a:lnSpc>
                <a:spcPct val="80000"/>
              </a:lnSpc>
            </a:pPr>
            <a:r>
              <a:rPr lang="de-AT" sz="2000" smtClean="0"/>
              <a:t>Führt zu Osteoporose und Löcherknochen (60 %) </a:t>
            </a:r>
          </a:p>
          <a:p>
            <a:pPr eaLnBrk="1" hangingPunct="1">
              <a:lnSpc>
                <a:spcPct val="80000"/>
              </a:lnSpc>
            </a:pPr>
            <a:endParaRPr lang="de-AT" sz="2000" smtClean="0"/>
          </a:p>
          <a:p>
            <a:pPr eaLnBrk="1" hangingPunct="1">
              <a:lnSpc>
                <a:spcPct val="80000"/>
              </a:lnSpc>
            </a:pPr>
            <a:r>
              <a:rPr lang="de-AT" sz="2000" smtClean="0"/>
              <a:t>Zerstörung des Knochens</a:t>
            </a:r>
          </a:p>
          <a:p>
            <a:pPr eaLnBrk="1" hangingPunct="1">
              <a:lnSpc>
                <a:spcPct val="80000"/>
              </a:lnSpc>
            </a:pPr>
            <a:endParaRPr lang="de-AT"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22337"/>
          </a:xfrm>
        </p:spPr>
        <p:txBody>
          <a:bodyPr/>
          <a:lstStyle/>
          <a:p>
            <a:pPr eaLnBrk="1" hangingPunct="1"/>
            <a:r>
              <a:rPr lang="de-AT" smtClean="0"/>
              <a:t>Krankheitsentwicklung</a:t>
            </a:r>
          </a:p>
        </p:txBody>
      </p:sp>
      <p:sp>
        <p:nvSpPr>
          <p:cNvPr id="52226" name="Rectangle 3"/>
          <p:cNvSpPr>
            <a:spLocks noGrp="1" noChangeArrowheads="1"/>
          </p:cNvSpPr>
          <p:nvPr>
            <p:ph type="body" idx="1"/>
          </p:nvPr>
        </p:nvSpPr>
        <p:spPr>
          <a:xfrm>
            <a:off x="395288" y="1412875"/>
            <a:ext cx="8229600" cy="431800"/>
          </a:xfrm>
        </p:spPr>
        <p:txBody>
          <a:bodyPr/>
          <a:lstStyle/>
          <a:p>
            <a:pPr algn="ctr" eaLnBrk="1" hangingPunct="1">
              <a:lnSpc>
                <a:spcPct val="80000"/>
              </a:lnSpc>
              <a:buFontTx/>
              <a:buNone/>
            </a:pPr>
            <a:r>
              <a:rPr lang="de-AT" sz="2000" smtClean="0"/>
              <a:t>Klonale Vermehrung einer entarteten Plasmazelle</a:t>
            </a:r>
          </a:p>
        </p:txBody>
      </p:sp>
      <p:pic>
        <p:nvPicPr>
          <p:cNvPr id="52227" name="Picture 4" descr="http://trialx.com/curetalk/wp-content/blogs.dir/7/files/2011/05/diseases/Plasma-Cell_Myeloma-2.jpg"/>
          <p:cNvPicPr>
            <a:picLocks noChangeAspect="1" noChangeArrowheads="1"/>
          </p:cNvPicPr>
          <p:nvPr/>
        </p:nvPicPr>
        <p:blipFill>
          <a:blip r:embed="rId2"/>
          <a:srcRect/>
          <a:stretch>
            <a:fillRect/>
          </a:stretch>
        </p:blipFill>
        <p:spPr bwMode="auto">
          <a:xfrm>
            <a:off x="4284663" y="2133600"/>
            <a:ext cx="4495800" cy="3382963"/>
          </a:xfrm>
          <a:prstGeom prst="rect">
            <a:avLst/>
          </a:prstGeom>
          <a:noFill/>
          <a:ln w="9525">
            <a:noFill/>
            <a:miter lim="800000"/>
            <a:headEnd/>
            <a:tailEnd/>
          </a:ln>
        </p:spPr>
      </p:pic>
      <p:pic>
        <p:nvPicPr>
          <p:cNvPr id="52228" name="Picture 6" descr="http://www.nature.com/leu/journal/v20/n2/images/2404067f2.jpg"/>
          <p:cNvPicPr>
            <a:picLocks noChangeAspect="1" noChangeArrowheads="1"/>
          </p:cNvPicPr>
          <p:nvPr/>
        </p:nvPicPr>
        <p:blipFill>
          <a:blip r:embed="rId3"/>
          <a:srcRect/>
          <a:stretch>
            <a:fillRect/>
          </a:stretch>
        </p:blipFill>
        <p:spPr bwMode="auto">
          <a:xfrm>
            <a:off x="323850" y="1989138"/>
            <a:ext cx="4968875" cy="37068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95288" y="188913"/>
            <a:ext cx="8229600" cy="936625"/>
          </a:xfrm>
        </p:spPr>
        <p:txBody>
          <a:bodyPr/>
          <a:lstStyle/>
          <a:p>
            <a:pPr eaLnBrk="1" hangingPunct="1"/>
            <a:r>
              <a:rPr lang="de-AT" smtClean="0"/>
              <a:t>Krankheitsentwicklung</a:t>
            </a:r>
          </a:p>
        </p:txBody>
      </p:sp>
      <p:sp>
        <p:nvSpPr>
          <p:cNvPr id="53250" name="Rectangle 3"/>
          <p:cNvSpPr>
            <a:spLocks noGrp="1" noChangeArrowheads="1"/>
          </p:cNvSpPr>
          <p:nvPr>
            <p:ph type="body" idx="1"/>
          </p:nvPr>
        </p:nvSpPr>
        <p:spPr>
          <a:xfrm>
            <a:off x="323850" y="1052513"/>
            <a:ext cx="8229600" cy="460375"/>
          </a:xfrm>
        </p:spPr>
        <p:txBody>
          <a:bodyPr/>
          <a:lstStyle/>
          <a:p>
            <a:pPr algn="ctr" eaLnBrk="1" hangingPunct="1">
              <a:lnSpc>
                <a:spcPct val="80000"/>
              </a:lnSpc>
              <a:buFontTx/>
              <a:buNone/>
            </a:pPr>
            <a:r>
              <a:rPr lang="de-AT" sz="2000" smtClean="0"/>
              <a:t>Infiltration des Knochenmarks</a:t>
            </a:r>
          </a:p>
        </p:txBody>
      </p:sp>
      <p:pic>
        <p:nvPicPr>
          <p:cNvPr id="53251" name="Picture 2" descr="http://mymultiplemyeloma.com/images/myeloma.jpg"/>
          <p:cNvPicPr>
            <a:picLocks noChangeAspect="1" noChangeArrowheads="1"/>
          </p:cNvPicPr>
          <p:nvPr/>
        </p:nvPicPr>
        <p:blipFill>
          <a:blip r:embed="rId2"/>
          <a:srcRect/>
          <a:stretch>
            <a:fillRect/>
          </a:stretch>
        </p:blipFill>
        <p:spPr bwMode="auto">
          <a:xfrm>
            <a:off x="2339975" y="1700213"/>
            <a:ext cx="3968750" cy="4673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274638"/>
            <a:ext cx="8229600" cy="850900"/>
          </a:xfrm>
        </p:spPr>
        <p:txBody>
          <a:bodyPr/>
          <a:lstStyle/>
          <a:p>
            <a:pPr eaLnBrk="1" hangingPunct="1"/>
            <a:r>
              <a:rPr lang="de-AT" smtClean="0"/>
              <a:t>Krankheitsentwicklung</a:t>
            </a:r>
          </a:p>
        </p:txBody>
      </p:sp>
      <p:sp>
        <p:nvSpPr>
          <p:cNvPr id="54274" name="Rectangle 3"/>
          <p:cNvSpPr>
            <a:spLocks noGrp="1" noChangeArrowheads="1"/>
          </p:cNvSpPr>
          <p:nvPr>
            <p:ph type="body" idx="1"/>
          </p:nvPr>
        </p:nvSpPr>
        <p:spPr>
          <a:xfrm>
            <a:off x="323850" y="1052513"/>
            <a:ext cx="8229600" cy="460375"/>
          </a:xfrm>
        </p:spPr>
        <p:txBody>
          <a:bodyPr/>
          <a:lstStyle/>
          <a:p>
            <a:pPr algn="ctr" eaLnBrk="1" hangingPunct="1">
              <a:lnSpc>
                <a:spcPct val="80000"/>
              </a:lnSpc>
              <a:buFontTx/>
              <a:buNone/>
            </a:pPr>
            <a:r>
              <a:rPr lang="de-AT" sz="2000" smtClean="0"/>
              <a:t>Zerstörung des Knochens</a:t>
            </a:r>
          </a:p>
        </p:txBody>
      </p:sp>
      <p:pic>
        <p:nvPicPr>
          <p:cNvPr id="54275" name="Picture 8" descr="http://www.osteoscoop.com/documents/slidesets/90/Diapositive1.jpg"/>
          <p:cNvPicPr>
            <a:picLocks noChangeAspect="1" noChangeArrowheads="1"/>
          </p:cNvPicPr>
          <p:nvPr/>
        </p:nvPicPr>
        <p:blipFill>
          <a:blip r:embed="rId2"/>
          <a:srcRect/>
          <a:stretch>
            <a:fillRect/>
          </a:stretch>
        </p:blipFill>
        <p:spPr bwMode="auto">
          <a:xfrm>
            <a:off x="107950" y="1700213"/>
            <a:ext cx="3840163" cy="2881312"/>
          </a:xfrm>
          <a:prstGeom prst="rect">
            <a:avLst/>
          </a:prstGeom>
          <a:noFill/>
          <a:ln w="9525">
            <a:noFill/>
            <a:miter lim="800000"/>
            <a:headEnd/>
            <a:tailEnd/>
          </a:ln>
        </p:spPr>
      </p:pic>
      <p:sp>
        <p:nvSpPr>
          <p:cNvPr id="54276" name="Rectangle 11"/>
          <p:cNvSpPr>
            <a:spLocks noChangeArrowheads="1"/>
          </p:cNvSpPr>
          <p:nvPr/>
        </p:nvSpPr>
        <p:spPr bwMode="auto">
          <a:xfrm>
            <a:off x="3779838" y="1787525"/>
            <a:ext cx="4752975" cy="3602038"/>
          </a:xfrm>
          <a:prstGeom prst="rect">
            <a:avLst/>
          </a:prstGeom>
          <a:noFill/>
          <a:ln w="9525">
            <a:noFill/>
            <a:miter lim="800000"/>
            <a:headEnd/>
            <a:tailEnd/>
          </a:ln>
        </p:spPr>
        <p:txBody>
          <a:bodyPr anchor="ctr">
            <a:spAutoFit/>
          </a:bodyPr>
          <a:lstStyle/>
          <a:p>
            <a:r>
              <a:rPr lang="de-DE" sz="1200"/>
              <a:t>Myelomzellen lagern sich an Knochenmark-Stromazellen an</a:t>
            </a:r>
          </a:p>
          <a:p>
            <a:endParaRPr lang="de-DE" sz="1200"/>
          </a:p>
          <a:p>
            <a:pPr eaLnBrk="0" hangingPunct="0"/>
            <a:r>
              <a:rPr lang="de-DE" sz="1200"/>
              <a:t>Dies erhöht Produktion von Interleukin 6 in den Stromazellen. Wichtig für Vermehrung und Überleben der Myelomzellen </a:t>
            </a:r>
          </a:p>
          <a:p>
            <a:pPr eaLnBrk="0" hangingPunct="0"/>
            <a:endParaRPr lang="de-DE" sz="1200"/>
          </a:p>
          <a:p>
            <a:pPr eaLnBrk="0" hangingPunct="0"/>
            <a:r>
              <a:rPr lang="de-DE" sz="1200"/>
              <a:t>Anlagerung der Myelomzellen an Stromazellen ermöglicht Tumorzellen Produktion anderer Osteoklasten-aktivierender Faktoren (IL-1β und TNF-α). </a:t>
            </a:r>
          </a:p>
          <a:p>
            <a:pPr eaLnBrk="0" hangingPunct="0"/>
            <a:endParaRPr lang="de-DE" sz="1200"/>
          </a:p>
          <a:p>
            <a:pPr eaLnBrk="0" hangingPunct="0"/>
            <a:r>
              <a:rPr lang="de-DE" sz="1200"/>
              <a:t>Osteoklasten-stimulierenden Faktoren veranlassen Knochenmark-Stromazellen, Wachstumsfaktor RANKL zu produzieren </a:t>
            </a:r>
          </a:p>
          <a:p>
            <a:pPr eaLnBrk="0" hangingPunct="0"/>
            <a:endParaRPr lang="de-DE" sz="1200"/>
          </a:p>
          <a:p>
            <a:pPr eaLnBrk="0" hangingPunct="0"/>
            <a:r>
              <a:rPr lang="de-DE" sz="1200"/>
              <a:t>TNF induziert Entwicklung und Wachstum von Osteoklastenzellen und erhöht Osteoklastenaktivität, was zu Knochenschädigung beim Myelom führt</a:t>
            </a:r>
          </a:p>
          <a:p>
            <a:pPr eaLnBrk="0" hangingPunct="0"/>
            <a:r>
              <a:rPr lang="de-DE" sz="1200"/>
              <a:t> </a:t>
            </a:r>
          </a:p>
          <a:p>
            <a:pPr eaLnBrk="0" hangingPunct="0"/>
            <a:r>
              <a:rPr lang="de-DE" sz="1200"/>
              <a:t>Anwachsen der Osteoklastenaktivität führt zur Freisetzung bestimmer Zytokine wie IL-6, was zur Vermehrung der Tumorzellen und zu deren Überleben beiträgt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274638"/>
            <a:ext cx="8229600" cy="777875"/>
          </a:xfrm>
        </p:spPr>
        <p:txBody>
          <a:bodyPr/>
          <a:lstStyle/>
          <a:p>
            <a:pPr eaLnBrk="1" hangingPunct="1"/>
            <a:r>
              <a:rPr lang="de-AT" smtClean="0"/>
              <a:t>Krankheitsentwicklung</a:t>
            </a:r>
          </a:p>
        </p:txBody>
      </p:sp>
      <p:sp>
        <p:nvSpPr>
          <p:cNvPr id="55298" name="Rectangle 3"/>
          <p:cNvSpPr>
            <a:spLocks noGrp="1" noChangeArrowheads="1"/>
          </p:cNvSpPr>
          <p:nvPr>
            <p:ph type="body" idx="1"/>
          </p:nvPr>
        </p:nvSpPr>
        <p:spPr>
          <a:xfrm>
            <a:off x="395288" y="908050"/>
            <a:ext cx="8229600" cy="533400"/>
          </a:xfrm>
        </p:spPr>
        <p:txBody>
          <a:bodyPr/>
          <a:lstStyle/>
          <a:p>
            <a:pPr algn="ctr" eaLnBrk="1" hangingPunct="1">
              <a:lnSpc>
                <a:spcPct val="80000"/>
              </a:lnSpc>
              <a:buFontTx/>
              <a:buNone/>
            </a:pPr>
            <a:r>
              <a:rPr lang="de-AT" sz="2000" smtClean="0"/>
              <a:t>Verdrängung der normalen Blutbildung</a:t>
            </a:r>
          </a:p>
        </p:txBody>
      </p:sp>
      <p:pic>
        <p:nvPicPr>
          <p:cNvPr id="55299" name="Picture 2" descr="https://www.leben-mit-cml.de/dotAsset/28784.jpg"/>
          <p:cNvPicPr>
            <a:picLocks noChangeAspect="1" noChangeArrowheads="1"/>
          </p:cNvPicPr>
          <p:nvPr/>
        </p:nvPicPr>
        <p:blipFill>
          <a:blip r:embed="rId2"/>
          <a:srcRect/>
          <a:stretch>
            <a:fillRect/>
          </a:stretch>
        </p:blipFill>
        <p:spPr bwMode="auto">
          <a:xfrm>
            <a:off x="179388" y="1773238"/>
            <a:ext cx="4724400" cy="4057650"/>
          </a:xfrm>
          <a:prstGeom prst="rect">
            <a:avLst/>
          </a:prstGeom>
          <a:noFill/>
          <a:ln w="9525">
            <a:noFill/>
            <a:miter lim="800000"/>
            <a:headEnd/>
            <a:tailEnd/>
          </a:ln>
        </p:spPr>
      </p:pic>
      <p:pic>
        <p:nvPicPr>
          <p:cNvPr id="55300" name="Picture 6" descr="http://download.videohelp.com/vitualis/med/bone_marrow_pic.jpg"/>
          <p:cNvPicPr>
            <a:picLocks noChangeAspect="1" noChangeArrowheads="1"/>
          </p:cNvPicPr>
          <p:nvPr/>
        </p:nvPicPr>
        <p:blipFill>
          <a:blip r:embed="rId3"/>
          <a:srcRect/>
          <a:stretch>
            <a:fillRect/>
          </a:stretch>
        </p:blipFill>
        <p:spPr bwMode="auto">
          <a:xfrm>
            <a:off x="5076825" y="1268413"/>
            <a:ext cx="3662363" cy="2881312"/>
          </a:xfrm>
          <a:prstGeom prst="rect">
            <a:avLst/>
          </a:prstGeom>
          <a:noFill/>
          <a:ln w="9525">
            <a:noFill/>
            <a:miter lim="800000"/>
            <a:headEnd/>
            <a:tailEnd/>
          </a:ln>
        </p:spPr>
      </p:pic>
      <p:pic>
        <p:nvPicPr>
          <p:cNvPr id="55301" name="Picture 8" descr="http://pmj.bmj.com/content/82/969/e13/F2.large.jpg"/>
          <p:cNvPicPr>
            <a:picLocks noChangeAspect="1" noChangeArrowheads="1"/>
          </p:cNvPicPr>
          <p:nvPr/>
        </p:nvPicPr>
        <p:blipFill>
          <a:blip r:embed="rId4"/>
          <a:srcRect/>
          <a:stretch>
            <a:fillRect/>
          </a:stretch>
        </p:blipFill>
        <p:spPr bwMode="auto">
          <a:xfrm>
            <a:off x="5292725" y="4149725"/>
            <a:ext cx="3455988" cy="25955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95288" y="260350"/>
            <a:ext cx="8229600" cy="720725"/>
          </a:xfrm>
        </p:spPr>
        <p:txBody>
          <a:bodyPr/>
          <a:lstStyle/>
          <a:p>
            <a:pPr eaLnBrk="1" hangingPunct="1"/>
            <a:r>
              <a:rPr lang="de-AT" sz="2800" smtClean="0"/>
              <a:t>Krankheitsentwicklung</a:t>
            </a:r>
          </a:p>
        </p:txBody>
      </p:sp>
      <p:sp>
        <p:nvSpPr>
          <p:cNvPr id="56322" name="Rectangle 3"/>
          <p:cNvSpPr>
            <a:spLocks noGrp="1" noChangeArrowheads="1"/>
          </p:cNvSpPr>
          <p:nvPr>
            <p:ph type="body" idx="1"/>
          </p:nvPr>
        </p:nvSpPr>
        <p:spPr>
          <a:xfrm>
            <a:off x="179388" y="981075"/>
            <a:ext cx="8229600" cy="315913"/>
          </a:xfrm>
        </p:spPr>
        <p:txBody>
          <a:bodyPr/>
          <a:lstStyle/>
          <a:p>
            <a:pPr algn="ctr" eaLnBrk="1" hangingPunct="1">
              <a:lnSpc>
                <a:spcPct val="80000"/>
              </a:lnSpc>
              <a:buFontTx/>
              <a:buNone/>
            </a:pPr>
            <a:r>
              <a:rPr lang="de-AT" sz="1400" smtClean="0"/>
              <a:t>Maligne Zellen scheiden Wachstumsfaktoren und Botenstoffe aus aus, die Osteoklasten aktivieren.</a:t>
            </a:r>
          </a:p>
        </p:txBody>
      </p:sp>
      <p:pic>
        <p:nvPicPr>
          <p:cNvPr id="56323" name="Picture 2" descr="http://www.onkodin.de/zms/content/e2/e80834/e81836/e81839/e81854/Abb_9-1.jpg"/>
          <p:cNvPicPr>
            <a:picLocks noChangeAspect="1" noChangeArrowheads="1"/>
          </p:cNvPicPr>
          <p:nvPr/>
        </p:nvPicPr>
        <p:blipFill>
          <a:blip r:embed="rId2"/>
          <a:srcRect/>
          <a:stretch>
            <a:fillRect/>
          </a:stretch>
        </p:blipFill>
        <p:spPr bwMode="auto">
          <a:xfrm>
            <a:off x="468313" y="2133600"/>
            <a:ext cx="7594600" cy="3281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eaLnBrk="1" hangingPunct="1"/>
            <a:r>
              <a:rPr lang="de-AT" sz="4000" smtClean="0"/>
              <a:t>Begriffsdefinitionen</a:t>
            </a:r>
          </a:p>
        </p:txBody>
      </p:sp>
      <p:sp>
        <p:nvSpPr>
          <p:cNvPr id="28674" name="Inhaltsplatzhalter 2"/>
          <p:cNvSpPr>
            <a:spLocks noGrp="1"/>
          </p:cNvSpPr>
          <p:nvPr>
            <p:ph idx="1"/>
          </p:nvPr>
        </p:nvSpPr>
        <p:spPr/>
        <p:txBody>
          <a:bodyPr/>
          <a:lstStyle/>
          <a:p>
            <a:pPr eaLnBrk="1" hangingPunct="1"/>
            <a:r>
              <a:rPr lang="de-AT" smtClean="0"/>
              <a:t>Knochenmark</a:t>
            </a:r>
          </a:p>
          <a:p>
            <a:pPr eaLnBrk="1" hangingPunct="1"/>
            <a:r>
              <a:rPr lang="de-AT" smtClean="0"/>
              <a:t>Blutbildende Zellen</a:t>
            </a:r>
          </a:p>
          <a:p>
            <a:pPr eaLnBrk="1" hangingPunct="1"/>
            <a:r>
              <a:rPr lang="de-AT" smtClean="0"/>
              <a:t>Plasmazellen</a:t>
            </a:r>
          </a:p>
          <a:p>
            <a:pPr eaLnBrk="1" hangingPunct="1"/>
            <a:r>
              <a:rPr lang="de-AT" smtClean="0"/>
              <a:t>Antikörper</a:t>
            </a:r>
          </a:p>
          <a:p>
            <a:pPr eaLnBrk="1" hangingPunct="1"/>
            <a:r>
              <a:rPr lang="de-AT" smtClean="0"/>
              <a:t>Klonale Plasmazellen</a:t>
            </a:r>
          </a:p>
          <a:p>
            <a:pPr eaLnBrk="1" hangingPunct="1"/>
            <a:r>
              <a:rPr lang="de-AT" smtClean="0"/>
              <a:t>Knochen: Osteolysen, Osteoklasten etc.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de-AT" smtClean="0"/>
              <a:t>Krankheitsentwicklung</a:t>
            </a:r>
          </a:p>
        </p:txBody>
      </p:sp>
      <p:sp>
        <p:nvSpPr>
          <p:cNvPr id="57346" name="Rectangle 3"/>
          <p:cNvSpPr>
            <a:spLocks noGrp="1" noChangeArrowheads="1"/>
          </p:cNvSpPr>
          <p:nvPr>
            <p:ph type="body" idx="1"/>
          </p:nvPr>
        </p:nvSpPr>
        <p:spPr>
          <a:xfrm>
            <a:off x="468313" y="1341438"/>
            <a:ext cx="8229600" cy="460375"/>
          </a:xfrm>
        </p:spPr>
        <p:txBody>
          <a:bodyPr/>
          <a:lstStyle/>
          <a:p>
            <a:pPr algn="ctr" eaLnBrk="1" hangingPunct="1">
              <a:lnSpc>
                <a:spcPct val="80000"/>
              </a:lnSpc>
              <a:buFontTx/>
              <a:buNone/>
            </a:pPr>
            <a:r>
              <a:rPr lang="de-AT" sz="2000" smtClean="0"/>
              <a:t>Führt zu Osteoporose und Löcherknochen</a:t>
            </a:r>
          </a:p>
        </p:txBody>
      </p:sp>
      <p:pic>
        <p:nvPicPr>
          <p:cNvPr id="57347" name="Picture 2" descr="http://t0.gstatic.com/images?q=tbn:ANd9GcSbUQdEmOA4h1DtwnhWnCEHnyeI4QePhwUSEszHrIPU82FEYJTzwQ&amp;t=1"/>
          <p:cNvPicPr>
            <a:picLocks noChangeAspect="1" noChangeArrowheads="1"/>
          </p:cNvPicPr>
          <p:nvPr/>
        </p:nvPicPr>
        <p:blipFill>
          <a:blip r:embed="rId2"/>
          <a:srcRect/>
          <a:stretch>
            <a:fillRect/>
          </a:stretch>
        </p:blipFill>
        <p:spPr bwMode="auto">
          <a:xfrm>
            <a:off x="395288" y="2205038"/>
            <a:ext cx="2695575" cy="1695450"/>
          </a:xfrm>
          <a:prstGeom prst="rect">
            <a:avLst/>
          </a:prstGeom>
          <a:noFill/>
          <a:ln w="9525">
            <a:noFill/>
            <a:miter lim="800000"/>
            <a:headEnd/>
            <a:tailEnd/>
          </a:ln>
        </p:spPr>
      </p:pic>
      <p:pic>
        <p:nvPicPr>
          <p:cNvPr id="57348" name="Picture 4" descr="http://www.onkodin.de/zms/content/e6/e38842/e39757/e39795/e39805/Abb11-1.gif"/>
          <p:cNvPicPr>
            <a:picLocks noChangeAspect="1" noChangeArrowheads="1"/>
          </p:cNvPicPr>
          <p:nvPr/>
        </p:nvPicPr>
        <p:blipFill>
          <a:blip r:embed="rId3"/>
          <a:srcRect/>
          <a:stretch>
            <a:fillRect/>
          </a:stretch>
        </p:blipFill>
        <p:spPr bwMode="auto">
          <a:xfrm>
            <a:off x="3635375" y="2133600"/>
            <a:ext cx="4829175" cy="32400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de-AT" sz="4000" smtClean="0">
                <a:ea typeface="Aharoni"/>
                <a:cs typeface="Aharoni"/>
              </a:rPr>
              <a:t>Krankheitssymptome</a:t>
            </a:r>
          </a:p>
        </p:txBody>
      </p:sp>
      <p:sp>
        <p:nvSpPr>
          <p:cNvPr id="58370" name="Rectangle 3"/>
          <p:cNvSpPr>
            <a:spLocks noGrp="1" noChangeArrowheads="1"/>
          </p:cNvSpPr>
          <p:nvPr>
            <p:ph type="body" idx="1"/>
          </p:nvPr>
        </p:nvSpPr>
        <p:spPr/>
        <p:txBody>
          <a:bodyPr/>
          <a:lstStyle/>
          <a:p>
            <a:pPr eaLnBrk="1" hangingPunct="1">
              <a:lnSpc>
                <a:spcPct val="90000"/>
              </a:lnSpc>
            </a:pPr>
            <a:r>
              <a:rPr lang="de-AT" sz="2000" smtClean="0"/>
              <a:t>Entstehen entweder durch das </a:t>
            </a:r>
            <a:r>
              <a:rPr lang="de-AT" sz="2000" b="1" u="sng" smtClean="0">
                <a:solidFill>
                  <a:srgbClr val="7030A0"/>
                </a:solidFill>
              </a:rPr>
              <a:t>bösartige Wachstum </a:t>
            </a:r>
            <a:r>
              <a:rPr lang="de-AT" sz="2000" smtClean="0"/>
              <a:t>der </a:t>
            </a:r>
            <a:r>
              <a:rPr lang="de-AT" sz="2000" b="1" u="sng" smtClean="0">
                <a:solidFill>
                  <a:srgbClr val="7030A0"/>
                </a:solidFill>
              </a:rPr>
              <a:t>Plasmazellen</a:t>
            </a:r>
            <a:r>
              <a:rPr lang="de-AT" sz="2000" smtClean="0"/>
              <a:t> oder durch die Eigenschaften der gebildeten </a:t>
            </a:r>
            <a:r>
              <a:rPr lang="de-AT" sz="2000" b="1" u="sng" smtClean="0">
                <a:solidFill>
                  <a:srgbClr val="7030A0"/>
                </a:solidFill>
              </a:rPr>
              <a:t>Antikörper </a:t>
            </a:r>
            <a:r>
              <a:rPr lang="de-AT" sz="2000" smtClean="0"/>
              <a:t>oder Antikörperbruchstücke</a:t>
            </a:r>
          </a:p>
          <a:p>
            <a:pPr eaLnBrk="1" hangingPunct="1">
              <a:lnSpc>
                <a:spcPct val="90000"/>
              </a:lnSpc>
            </a:pPr>
            <a:endParaRPr lang="de-AT" sz="2000" smtClean="0"/>
          </a:p>
          <a:p>
            <a:pPr eaLnBrk="1" hangingPunct="1">
              <a:lnSpc>
                <a:spcPct val="90000"/>
              </a:lnSpc>
            </a:pPr>
            <a:r>
              <a:rPr lang="de-AT" sz="2000" smtClean="0"/>
              <a:t>Das </a:t>
            </a:r>
            <a:r>
              <a:rPr lang="de-AT" sz="2000" b="1" u="sng" smtClean="0">
                <a:solidFill>
                  <a:srgbClr val="7030A0"/>
                </a:solidFill>
              </a:rPr>
              <a:t>Wachstum der Plasmazellen </a:t>
            </a:r>
            <a:r>
              <a:rPr lang="de-AT" sz="2000" smtClean="0"/>
              <a:t>führt zu:</a:t>
            </a:r>
          </a:p>
          <a:p>
            <a:pPr lvl="1" eaLnBrk="1" hangingPunct="1">
              <a:lnSpc>
                <a:spcPct val="90000"/>
              </a:lnSpc>
            </a:pPr>
            <a:r>
              <a:rPr lang="de-AT" sz="1800" smtClean="0"/>
              <a:t>Knochenschmerzen und Auflösung der Knochen bis zu spontanen </a:t>
            </a:r>
            <a:r>
              <a:rPr lang="de-AT" sz="1800" b="1" u="sng" smtClean="0">
                <a:solidFill>
                  <a:srgbClr val="7030A0"/>
                </a:solidFill>
              </a:rPr>
              <a:t>Knochenbrüchen </a:t>
            </a:r>
          </a:p>
          <a:p>
            <a:pPr lvl="1" eaLnBrk="1" hangingPunct="1">
              <a:lnSpc>
                <a:spcPct val="90000"/>
              </a:lnSpc>
            </a:pPr>
            <a:r>
              <a:rPr lang="de-AT" sz="1800" smtClean="0"/>
              <a:t>Anstieg des aus dem Knochen gelösten </a:t>
            </a:r>
            <a:r>
              <a:rPr lang="de-AT" sz="1800" b="1" u="sng" smtClean="0">
                <a:solidFill>
                  <a:srgbClr val="7030A0"/>
                </a:solidFill>
              </a:rPr>
              <a:t>Calciums</a:t>
            </a:r>
            <a:r>
              <a:rPr lang="de-AT" sz="1800" smtClean="0"/>
              <a:t> im Blut</a:t>
            </a:r>
          </a:p>
          <a:p>
            <a:pPr lvl="1" eaLnBrk="1" hangingPunct="1">
              <a:lnSpc>
                <a:spcPct val="90000"/>
              </a:lnSpc>
            </a:pPr>
            <a:r>
              <a:rPr lang="de-AT" sz="1800" b="1" u="sng" smtClean="0">
                <a:solidFill>
                  <a:srgbClr val="7030A0"/>
                </a:solidFill>
              </a:rPr>
              <a:t>Abnahme</a:t>
            </a:r>
            <a:r>
              <a:rPr lang="de-AT" sz="1800" smtClean="0"/>
              <a:t> der im Knochenmark gebildeten </a:t>
            </a:r>
            <a:r>
              <a:rPr lang="de-AT" sz="1800" b="1" u="sng" smtClean="0">
                <a:solidFill>
                  <a:srgbClr val="7030A0"/>
                </a:solidFill>
              </a:rPr>
              <a:t>Blutzellen</a:t>
            </a:r>
            <a:r>
              <a:rPr lang="de-AT" sz="1800" smtClean="0"/>
              <a:t> (weiße, rote und Blutplättchen)</a:t>
            </a:r>
          </a:p>
          <a:p>
            <a:pPr lvl="1" eaLnBrk="1" hangingPunct="1">
              <a:lnSpc>
                <a:spcPct val="90000"/>
              </a:lnSpc>
            </a:pPr>
            <a:r>
              <a:rPr lang="de-AT" sz="1800" smtClean="0"/>
              <a:t>Die im Übermaß produzierten und oftmals abnormalen Antikörper können durch Ablagerung im Gewebe zu </a:t>
            </a:r>
            <a:r>
              <a:rPr lang="de-AT" sz="1800" b="1" u="sng" smtClean="0">
                <a:solidFill>
                  <a:srgbClr val="7030A0"/>
                </a:solidFill>
              </a:rPr>
              <a:t>Funktionsstörungen vieler Organe,</a:t>
            </a:r>
            <a:r>
              <a:rPr lang="de-AT" sz="1800" smtClean="0"/>
              <a:t> zu Nierenversagen und zur Beeinträchtigung der Durchblutung führen.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de-AT" sz="3600" smtClean="0">
                <a:ea typeface="Aharoni"/>
                <a:cs typeface="Aharoni"/>
              </a:rPr>
              <a:t>Krankheitssymptome</a:t>
            </a:r>
          </a:p>
        </p:txBody>
      </p:sp>
      <p:sp>
        <p:nvSpPr>
          <p:cNvPr id="19459" name="Rectangle 3"/>
          <p:cNvSpPr>
            <a:spLocks noGrp="1" noChangeArrowheads="1"/>
          </p:cNvSpPr>
          <p:nvPr>
            <p:ph type="body" idx="1"/>
          </p:nvPr>
        </p:nvSpPr>
        <p:spPr/>
        <p:txBody>
          <a:bodyPr/>
          <a:lstStyle/>
          <a:p>
            <a:pPr eaLnBrk="1" hangingPunct="1">
              <a:defRPr/>
            </a:pPr>
            <a:r>
              <a:rPr lang="de-AT" sz="2400" b="1" u="sng" dirty="0">
                <a:solidFill>
                  <a:srgbClr val="7030A0"/>
                </a:solidFill>
              </a:rPr>
              <a:t>Allgemeinsymptome</a:t>
            </a:r>
            <a:r>
              <a:rPr lang="de-AT" sz="2400" b="1" u="sng" dirty="0">
                <a:solidFill>
                  <a:schemeClr val="accent6">
                    <a:lumMod val="60000"/>
                    <a:lumOff val="40000"/>
                  </a:schemeClr>
                </a:solidFill>
              </a:rPr>
              <a:t> </a:t>
            </a:r>
            <a:r>
              <a:rPr lang="de-AT" sz="2400" dirty="0"/>
              <a:t>wie Schwäche und </a:t>
            </a:r>
            <a:r>
              <a:rPr lang="de-AT" sz="2400" dirty="0" smtClean="0"/>
              <a:t>Gewichtsverlust</a:t>
            </a:r>
          </a:p>
          <a:p>
            <a:pPr eaLnBrk="1" hangingPunct="1">
              <a:defRPr/>
            </a:pPr>
            <a:endParaRPr lang="de-AT" sz="2400" dirty="0"/>
          </a:p>
          <a:p>
            <a:pPr eaLnBrk="1" hangingPunct="1">
              <a:defRPr/>
            </a:pPr>
            <a:r>
              <a:rPr lang="de-AT" sz="2400" b="1" u="sng" dirty="0">
                <a:solidFill>
                  <a:srgbClr val="7030A0"/>
                </a:solidFill>
              </a:rPr>
              <a:t>Verminderung der Knochenmarksfunktion </a:t>
            </a:r>
            <a:r>
              <a:rPr lang="de-AT" sz="2400" dirty="0"/>
              <a:t>(mit Blutarmut (Anämie), Verminderung der weißen Blutkörperchen (</a:t>
            </a:r>
            <a:r>
              <a:rPr lang="de-AT" sz="2400" dirty="0" err="1"/>
              <a:t>Leukopenie</a:t>
            </a:r>
            <a:r>
              <a:rPr lang="de-AT" sz="2400" dirty="0"/>
              <a:t>) und/oder der Blutplättchen (</a:t>
            </a:r>
            <a:r>
              <a:rPr lang="de-AT" sz="2400" dirty="0" err="1"/>
              <a:t>Thrombopenie</a:t>
            </a:r>
            <a:r>
              <a:rPr lang="de-AT" sz="2400" dirty="0"/>
              <a:t>) </a:t>
            </a:r>
            <a:endParaRPr lang="de-AT" sz="2400" dirty="0" smtClean="0"/>
          </a:p>
          <a:p>
            <a:pPr eaLnBrk="1" hangingPunct="1">
              <a:defRPr/>
            </a:pPr>
            <a:endParaRPr lang="de-AT" sz="2400" dirty="0"/>
          </a:p>
          <a:p>
            <a:pPr eaLnBrk="1" hangingPunct="1">
              <a:defRPr/>
            </a:pPr>
            <a:r>
              <a:rPr lang="de-AT" sz="2400" dirty="0" smtClean="0"/>
              <a:t>Osteoporose, </a:t>
            </a:r>
            <a:r>
              <a:rPr lang="de-AT" sz="2400" b="1" u="sng" dirty="0" smtClean="0">
                <a:solidFill>
                  <a:srgbClr val="7030A0"/>
                </a:solidFill>
              </a:rPr>
              <a:t>Knochenauflösung</a:t>
            </a:r>
            <a:endParaRPr lang="de-AT" sz="2400" b="1" u="sng" dirty="0">
              <a:solidFill>
                <a:srgbClr val="7030A0"/>
              </a:solidFill>
            </a:endParaRPr>
          </a:p>
        </p:txBody>
      </p:sp>
      <p:sp>
        <p:nvSpPr>
          <p:cNvPr id="59395" name="Rectangle 4"/>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
        <p:nvSpPr>
          <p:cNvPr id="59396" name="Rectangle 5"/>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
        <p:nvSpPr>
          <p:cNvPr id="59397" name="Rectangle 6"/>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274638"/>
            <a:ext cx="8229600" cy="777875"/>
          </a:xfrm>
        </p:spPr>
        <p:txBody>
          <a:bodyPr/>
          <a:lstStyle/>
          <a:p>
            <a:pPr eaLnBrk="1" hangingPunct="1"/>
            <a:r>
              <a:rPr lang="de-AT" sz="3600" smtClean="0">
                <a:ea typeface="Aharoni"/>
                <a:cs typeface="Aharoni"/>
              </a:rPr>
              <a:t>Krankheitssymptome</a:t>
            </a:r>
            <a:endParaRPr lang="de-AT" sz="3600" smtClean="0"/>
          </a:p>
        </p:txBody>
      </p:sp>
      <p:sp>
        <p:nvSpPr>
          <p:cNvPr id="60418" name="Rectangle 3"/>
          <p:cNvSpPr>
            <a:spLocks noGrp="1" noChangeArrowheads="1"/>
          </p:cNvSpPr>
          <p:nvPr>
            <p:ph type="body" idx="1"/>
          </p:nvPr>
        </p:nvSpPr>
        <p:spPr>
          <a:xfrm>
            <a:off x="468313" y="1268413"/>
            <a:ext cx="8229600" cy="4525962"/>
          </a:xfrm>
        </p:spPr>
        <p:txBody>
          <a:bodyPr/>
          <a:lstStyle/>
          <a:p>
            <a:pPr eaLnBrk="1" hangingPunct="1">
              <a:lnSpc>
                <a:spcPct val="90000"/>
              </a:lnSpc>
            </a:pPr>
            <a:r>
              <a:rPr lang="de-AT" sz="2000" b="1" u="sng" smtClean="0">
                <a:solidFill>
                  <a:srgbClr val="7030A0"/>
                </a:solidFill>
              </a:rPr>
              <a:t>Infektanfälligkeit</a:t>
            </a:r>
            <a:r>
              <a:rPr lang="de-AT" sz="2000" smtClean="0"/>
              <a:t> durch Antikörpermangel (die vom Plasmozytom gebildeten Antikörper sind ohne Funktion) und Mangel an weißen Blutkörperchen (Leukopenie)</a:t>
            </a:r>
          </a:p>
          <a:p>
            <a:pPr eaLnBrk="1" hangingPunct="1">
              <a:lnSpc>
                <a:spcPct val="90000"/>
              </a:lnSpc>
            </a:pPr>
            <a:endParaRPr lang="de-AT" sz="2000" smtClean="0"/>
          </a:p>
          <a:p>
            <a:pPr eaLnBrk="1" hangingPunct="1">
              <a:lnSpc>
                <a:spcPct val="90000"/>
              </a:lnSpc>
            </a:pPr>
            <a:r>
              <a:rPr lang="de-AT" sz="2000" b="1" u="sng" smtClean="0">
                <a:solidFill>
                  <a:srgbClr val="7030A0"/>
                </a:solidFill>
              </a:rPr>
              <a:t>Knochenschmerzen und Knochenbrüche </a:t>
            </a:r>
            <a:r>
              <a:rPr lang="de-AT" sz="2000" smtClean="0"/>
              <a:t>durch Auflösung des Knochengewebes (Osteolysen). Hypercalciämie (erhöhter Calciumspiegel im Blut) kann zu Schwäche und Nierenschäden führen</a:t>
            </a:r>
          </a:p>
          <a:p>
            <a:pPr eaLnBrk="1" hangingPunct="1">
              <a:lnSpc>
                <a:spcPct val="90000"/>
              </a:lnSpc>
            </a:pPr>
            <a:endParaRPr lang="de-AT" sz="2000" smtClean="0"/>
          </a:p>
          <a:p>
            <a:pPr eaLnBrk="1" hangingPunct="1">
              <a:lnSpc>
                <a:spcPct val="90000"/>
              </a:lnSpc>
            </a:pPr>
            <a:r>
              <a:rPr lang="de-AT" sz="2000" smtClean="0"/>
              <a:t>Erhöhte Serumviskosität („dickflüssiges Blut“), als Folge Kopfschmerzen, Benommenheit, Schwindel, Hör- und Sehstörungen, Schläfrigkeit, Koma und Krampfanfällen äußern (</a:t>
            </a:r>
            <a:r>
              <a:rPr lang="de-AT" sz="2000" b="1" u="sng" smtClean="0">
                <a:solidFill>
                  <a:srgbClr val="7030A0"/>
                </a:solidFill>
              </a:rPr>
              <a:t>Hyperviskositätssyndrom</a:t>
            </a:r>
            <a:r>
              <a:rPr lang="de-AT" sz="2000" smtClean="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de-AT" sz="3600" smtClean="0"/>
              <a:t>Symptome (Niere)</a:t>
            </a:r>
          </a:p>
        </p:txBody>
      </p:sp>
      <p:sp>
        <p:nvSpPr>
          <p:cNvPr id="61442" name="Rectangle 3"/>
          <p:cNvSpPr>
            <a:spLocks noGrp="1" noChangeArrowheads="1"/>
          </p:cNvSpPr>
          <p:nvPr>
            <p:ph type="body" idx="1"/>
          </p:nvPr>
        </p:nvSpPr>
        <p:spPr>
          <a:xfrm>
            <a:off x="468313" y="1341438"/>
            <a:ext cx="8229600" cy="2260600"/>
          </a:xfrm>
        </p:spPr>
        <p:txBody>
          <a:bodyPr/>
          <a:lstStyle/>
          <a:p>
            <a:pPr eaLnBrk="1" hangingPunct="1"/>
            <a:r>
              <a:rPr lang="de-AT" sz="1400" smtClean="0"/>
              <a:t>Ausscheidung von Leichtketten im Urin kann Nierenfunktion auf unterschiedliche Weise beeinträchtigen:</a:t>
            </a:r>
          </a:p>
          <a:p>
            <a:pPr lvl="1" eaLnBrk="1" hangingPunct="1"/>
            <a:r>
              <a:rPr lang="de-AT" sz="1400" smtClean="0"/>
              <a:t>Ausfällungen der Leichtketten in Form von Eiweißzylindern </a:t>
            </a:r>
          </a:p>
          <a:p>
            <a:pPr lvl="1" eaLnBrk="1" hangingPunct="1"/>
            <a:r>
              <a:rPr lang="de-AT" sz="1400" smtClean="0"/>
              <a:t>Ablagerung von Leichtketten in den Basalmembranen von Nierenkörperchen und Nierenkanälchen</a:t>
            </a:r>
          </a:p>
          <a:p>
            <a:pPr lvl="1" eaLnBrk="1" hangingPunct="1"/>
            <a:r>
              <a:rPr lang="de-AT" sz="1400" smtClean="0"/>
              <a:t>erhöhte Eiweißausscheidung und chronischer Nierenfunktionsverlust  </a:t>
            </a:r>
            <a:endParaRPr lang="de-AT" sz="1000" smtClean="0"/>
          </a:p>
          <a:p>
            <a:pPr eaLnBrk="1" hangingPunct="1"/>
            <a:endParaRPr lang="de-AT" sz="1400" smtClean="0"/>
          </a:p>
        </p:txBody>
      </p:sp>
      <p:sp>
        <p:nvSpPr>
          <p:cNvPr id="61443" name="Rectangle 4"/>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sp>
        <p:nvSpPr>
          <p:cNvPr id="61444" name="Rectangle 5"/>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endParaRPr lang="de-AT"/>
          </a:p>
          <a:p>
            <a:pPr eaLnBrk="0" hangingPunct="0"/>
            <a:endParaRPr lang="de-AT"/>
          </a:p>
        </p:txBody>
      </p:sp>
      <p:pic>
        <p:nvPicPr>
          <p:cNvPr id="61445" name="Picture 4"/>
          <p:cNvPicPr>
            <a:picLocks noChangeAspect="1" noChangeArrowheads="1"/>
          </p:cNvPicPr>
          <p:nvPr/>
        </p:nvPicPr>
        <p:blipFill>
          <a:blip r:embed="rId2"/>
          <a:srcRect/>
          <a:stretch>
            <a:fillRect/>
          </a:stretch>
        </p:blipFill>
        <p:spPr bwMode="auto">
          <a:xfrm>
            <a:off x="1476375" y="3284538"/>
            <a:ext cx="5667375" cy="30289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title"/>
          </p:nvPr>
        </p:nvSpPr>
        <p:spPr/>
        <p:txBody>
          <a:bodyPr/>
          <a:lstStyle/>
          <a:p>
            <a:pPr eaLnBrk="1" hangingPunct="1"/>
            <a:r>
              <a:rPr lang="de-DE" sz="2400" smtClean="0">
                <a:latin typeface="Arial Rounded MT Bold" pitchFamily="34" charset="0"/>
                <a:ea typeface="Aharoni"/>
                <a:cs typeface="Aharoni"/>
              </a:rPr>
              <a:t>Symptome: Hypercalciämie und Knochenabbau</a:t>
            </a:r>
          </a:p>
        </p:txBody>
      </p:sp>
      <p:pic>
        <p:nvPicPr>
          <p:cNvPr id="62466" name="Picture 2"/>
          <p:cNvPicPr>
            <a:picLocks noChangeAspect="1" noChangeArrowheads="1"/>
          </p:cNvPicPr>
          <p:nvPr/>
        </p:nvPicPr>
        <p:blipFill>
          <a:blip r:embed="rId2"/>
          <a:srcRect/>
          <a:stretch>
            <a:fillRect/>
          </a:stretch>
        </p:blipFill>
        <p:spPr bwMode="auto">
          <a:xfrm>
            <a:off x="611188" y="1628775"/>
            <a:ext cx="7777162" cy="38877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de-AT" sz="3600" smtClean="0"/>
              <a:t>Diagnosestellung</a:t>
            </a:r>
          </a:p>
        </p:txBody>
      </p:sp>
      <p:sp>
        <p:nvSpPr>
          <p:cNvPr id="63490" name="Rectangle 3"/>
          <p:cNvSpPr>
            <a:spLocks noGrp="1" noChangeArrowheads="1"/>
          </p:cNvSpPr>
          <p:nvPr>
            <p:ph type="body" idx="1"/>
          </p:nvPr>
        </p:nvSpPr>
        <p:spPr/>
        <p:txBody>
          <a:bodyPr/>
          <a:lstStyle/>
          <a:p>
            <a:pPr eaLnBrk="1" hangingPunct="1"/>
            <a:r>
              <a:rPr lang="de-AT" sz="2400" smtClean="0"/>
              <a:t>Blutuntersuchung</a:t>
            </a:r>
          </a:p>
          <a:p>
            <a:pPr eaLnBrk="1" hangingPunct="1"/>
            <a:r>
              <a:rPr lang="de-AT" sz="2400" smtClean="0"/>
              <a:t>Urinuntersuchung</a:t>
            </a:r>
          </a:p>
          <a:p>
            <a:pPr eaLnBrk="1" hangingPunct="1"/>
            <a:r>
              <a:rPr lang="de-AT" sz="2400" smtClean="0"/>
              <a:t>Knochenmarkspunktion</a:t>
            </a:r>
          </a:p>
          <a:p>
            <a:pPr eaLnBrk="1" hangingPunct="1"/>
            <a:r>
              <a:rPr lang="de-AT" sz="2400" smtClean="0"/>
              <a:t>Bildgebende Verfahren</a:t>
            </a:r>
          </a:p>
          <a:p>
            <a:pPr lvl="1" eaLnBrk="1" hangingPunct="1"/>
            <a:r>
              <a:rPr lang="nl-NL" sz="1400" smtClean="0">
                <a:ea typeface="ＭＳ Ｐゴシック"/>
                <a:cs typeface="ＭＳ Ｐゴシック"/>
              </a:rPr>
              <a:t>Röntgen von Wirbelsäule und langen Röhrenknochen</a:t>
            </a:r>
          </a:p>
          <a:p>
            <a:pPr lvl="1" eaLnBrk="1" hangingPunct="1"/>
            <a:r>
              <a:rPr lang="nl-NL" sz="1400" smtClean="0">
                <a:ea typeface="ＭＳ Ｐゴシック"/>
                <a:cs typeface="ＭＳ Ｐゴシック"/>
              </a:rPr>
              <a:t>MRI der Wirbelsäule im Verdachtsfall</a:t>
            </a:r>
          </a:p>
          <a:p>
            <a:pPr lvl="1" eaLnBrk="1" hangingPunct="1"/>
            <a:r>
              <a:rPr lang="nl-NL" sz="1400" smtClean="0">
                <a:ea typeface="ＭＳ Ｐゴシック"/>
                <a:cs typeface="ＭＳ Ｐゴシック"/>
              </a:rPr>
              <a:t>Multidetector low-dose CT: gute Alternative, kürzere Erfassungszeit und höhere Empfindlichkeit</a:t>
            </a:r>
          </a:p>
          <a:p>
            <a:pPr lvl="1" eaLnBrk="1" hangingPunct="1"/>
            <a:r>
              <a:rPr lang="nl-NL" sz="1400" smtClean="0">
                <a:ea typeface="ＭＳ Ｐゴシック"/>
                <a:cs typeface="ＭＳ Ｐゴシック"/>
              </a:rPr>
              <a:t>Ganzkörper MRI oder Wirbelsäulen MRI: sinnvoll im Falle eines negativen “skeletal surveys”. Detektiert auch diffuse Infiltrationen </a:t>
            </a:r>
          </a:p>
          <a:p>
            <a:pPr lvl="1" eaLnBrk="1" hangingPunct="1"/>
            <a:r>
              <a:rPr lang="nl-NL" sz="1400" smtClean="0">
                <a:ea typeface="ＭＳ Ｐゴシック"/>
                <a:cs typeface="ＭＳ Ｐゴシック"/>
              </a:rPr>
              <a:t>MRI: keine Detektion des Knochenabbaus</a:t>
            </a:r>
          </a:p>
          <a:p>
            <a:pPr lvl="1" eaLnBrk="1" hangingPunct="1"/>
            <a:r>
              <a:rPr lang="nl-NL" sz="1400" smtClean="0">
                <a:ea typeface="ＭＳ Ｐゴシック"/>
                <a:cs typeface="ＭＳ Ｐゴシック"/>
              </a:rPr>
              <a:t>PET/CT: am sinnvollsten nach Rezidiv; beste Korrelation mit Krankheitsaktivität und neuen Läsionen</a:t>
            </a:r>
            <a:endParaRPr lang="de-AT" sz="20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1"/>
          <p:cNvSpPr>
            <a:spLocks noGrp="1"/>
          </p:cNvSpPr>
          <p:nvPr>
            <p:ph type="title"/>
          </p:nvPr>
        </p:nvSpPr>
        <p:spPr/>
        <p:txBody>
          <a:bodyPr/>
          <a:lstStyle/>
          <a:p>
            <a:pPr eaLnBrk="1" hangingPunct="1"/>
            <a:r>
              <a:rPr lang="de-AT" sz="3600" smtClean="0"/>
              <a:t>Laboruntersuchungen</a:t>
            </a:r>
          </a:p>
        </p:txBody>
      </p:sp>
      <p:sp>
        <p:nvSpPr>
          <p:cNvPr id="64514" name="Inhaltsplatzhalter 2"/>
          <p:cNvSpPr>
            <a:spLocks noGrp="1"/>
          </p:cNvSpPr>
          <p:nvPr>
            <p:ph idx="1"/>
          </p:nvPr>
        </p:nvSpPr>
        <p:spPr/>
        <p:txBody>
          <a:bodyPr/>
          <a:lstStyle/>
          <a:p>
            <a:pPr eaLnBrk="1" hangingPunct="1"/>
            <a:r>
              <a:rPr lang="de-AT" sz="2800" smtClean="0"/>
              <a:t>Anämie, Leukopenie, Thrombopenie</a:t>
            </a:r>
          </a:p>
          <a:p>
            <a:pPr eaLnBrk="1" hangingPunct="1"/>
            <a:r>
              <a:rPr lang="de-AT" sz="2800" smtClean="0"/>
              <a:t>Immunfixation pathologisch: Immunglobuline und/oder Leichtketten erhöht</a:t>
            </a:r>
          </a:p>
          <a:p>
            <a:pPr eaLnBrk="1" hangingPunct="1"/>
            <a:r>
              <a:rPr lang="de-AT" sz="2800" smtClean="0"/>
              <a:t>Erhöhtes Calcium</a:t>
            </a:r>
          </a:p>
          <a:p>
            <a:pPr eaLnBrk="1" hangingPunct="1"/>
            <a:r>
              <a:rPr lang="de-AT" sz="2800" smtClean="0"/>
              <a:t>Erhöhtes ß-2-Mikroglobulin</a:t>
            </a:r>
          </a:p>
          <a:p>
            <a:pPr eaLnBrk="1" hangingPunct="1"/>
            <a:r>
              <a:rPr lang="de-AT" sz="2800" smtClean="0"/>
              <a:t>Erhöhte Nierenwerte</a:t>
            </a:r>
          </a:p>
          <a:p>
            <a:pPr eaLnBrk="1" hangingPunct="1"/>
            <a:r>
              <a:rPr lang="de-AT" sz="2800" smtClean="0"/>
              <a:t>Erniedrigtes Albumin</a:t>
            </a:r>
          </a:p>
          <a:p>
            <a:pPr eaLnBrk="1" hangingPunct="1"/>
            <a:r>
              <a:rPr lang="de-AT" sz="2800" smtClean="0"/>
              <a:t>Pathologische Elektrophorese</a:t>
            </a:r>
          </a:p>
          <a:p>
            <a:pPr eaLnBrk="1" hangingPunct="1"/>
            <a:r>
              <a:rPr lang="de-AT" sz="2800" smtClean="0"/>
              <a:t>Leichtketten im Harn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Datei:Serum-Elektophorese IgA Myelom.jpg">
            <a:hlinkClick r:id="rId2"/>
          </p:cNvPr>
          <p:cNvPicPr>
            <a:picLocks noChangeAspect="1" noChangeArrowheads="1"/>
          </p:cNvPicPr>
          <p:nvPr/>
        </p:nvPicPr>
        <p:blipFill>
          <a:blip r:embed="rId3"/>
          <a:srcRect/>
          <a:stretch>
            <a:fillRect/>
          </a:stretch>
        </p:blipFill>
        <p:spPr bwMode="auto">
          <a:xfrm>
            <a:off x="5032375" y="1541463"/>
            <a:ext cx="3838575" cy="3695700"/>
          </a:xfrm>
          <a:prstGeom prst="rect">
            <a:avLst/>
          </a:prstGeom>
          <a:noFill/>
          <a:ln w="9525">
            <a:noFill/>
            <a:miter lim="800000"/>
            <a:headEnd/>
            <a:tailEnd/>
          </a:ln>
        </p:spPr>
      </p:pic>
      <p:pic>
        <p:nvPicPr>
          <p:cNvPr id="6146" name="Picture 2"/>
          <p:cNvPicPr>
            <a:picLocks noChangeAspect="1" noChangeArrowheads="1"/>
          </p:cNvPicPr>
          <p:nvPr/>
        </p:nvPicPr>
        <p:blipFill>
          <a:blip r:embed="rId4"/>
          <a:srcRect/>
          <a:stretch>
            <a:fillRect/>
          </a:stretch>
        </p:blipFill>
        <p:spPr bwMode="auto">
          <a:xfrm>
            <a:off x="611188" y="1552575"/>
            <a:ext cx="3816350" cy="3694113"/>
          </a:xfrm>
          <a:prstGeom prst="rect">
            <a:avLst/>
          </a:prstGeom>
          <a:noFill/>
          <a:ln w="9525">
            <a:noFill/>
            <a:miter lim="800000"/>
            <a:headEnd/>
            <a:tailEnd/>
          </a:ln>
        </p:spPr>
      </p:pic>
      <p:pic>
        <p:nvPicPr>
          <p:cNvPr id="6147" name="Picture 3"/>
          <p:cNvPicPr>
            <a:picLocks noChangeAspect="1" noChangeArrowheads="1"/>
          </p:cNvPicPr>
          <p:nvPr/>
        </p:nvPicPr>
        <p:blipFill>
          <a:blip r:embed="rId5"/>
          <a:srcRect/>
          <a:stretch>
            <a:fillRect/>
          </a:stretch>
        </p:blipFill>
        <p:spPr bwMode="auto">
          <a:xfrm>
            <a:off x="2268538" y="1052513"/>
            <a:ext cx="2638425" cy="2705100"/>
          </a:xfrm>
          <a:prstGeom prst="rect">
            <a:avLst/>
          </a:prstGeom>
          <a:noFill/>
          <a:ln w="9525">
            <a:noFill/>
            <a:miter lim="800000"/>
            <a:headEnd/>
            <a:tailEnd/>
          </a:ln>
        </p:spPr>
      </p:pic>
      <p:sp>
        <p:nvSpPr>
          <p:cNvPr id="65540" name="Textfeld 1"/>
          <p:cNvSpPr txBox="1">
            <a:spLocks noChangeArrowheads="1"/>
          </p:cNvSpPr>
          <p:nvPr/>
        </p:nvSpPr>
        <p:spPr bwMode="auto">
          <a:xfrm>
            <a:off x="1692275" y="5589588"/>
            <a:ext cx="927100" cy="368300"/>
          </a:xfrm>
          <a:prstGeom prst="rect">
            <a:avLst/>
          </a:prstGeom>
          <a:noFill/>
          <a:ln w="9525">
            <a:noFill/>
            <a:miter lim="800000"/>
            <a:headEnd/>
            <a:tailEnd/>
          </a:ln>
        </p:spPr>
        <p:txBody>
          <a:bodyPr wrap="none">
            <a:spAutoFit/>
          </a:bodyPr>
          <a:lstStyle/>
          <a:p>
            <a:r>
              <a:rPr lang="de-DE"/>
              <a:t>Normal</a:t>
            </a:r>
          </a:p>
        </p:txBody>
      </p:sp>
      <p:sp>
        <p:nvSpPr>
          <p:cNvPr id="65541" name="Textfeld 5"/>
          <p:cNvSpPr txBox="1">
            <a:spLocks noChangeArrowheads="1"/>
          </p:cNvSpPr>
          <p:nvPr/>
        </p:nvSpPr>
        <p:spPr bwMode="auto">
          <a:xfrm>
            <a:off x="6156325" y="5445125"/>
            <a:ext cx="1966913" cy="369888"/>
          </a:xfrm>
          <a:prstGeom prst="rect">
            <a:avLst/>
          </a:prstGeom>
          <a:noFill/>
          <a:ln w="9525">
            <a:noFill/>
            <a:miter lim="800000"/>
            <a:headEnd/>
            <a:tailEnd/>
          </a:ln>
        </p:spPr>
        <p:txBody>
          <a:bodyPr wrap="none">
            <a:spAutoFit/>
          </a:bodyPr>
          <a:lstStyle/>
          <a:p>
            <a:r>
              <a:rPr lang="de-DE"/>
              <a:t>Multiples Myelom</a:t>
            </a:r>
          </a:p>
        </p:txBody>
      </p:sp>
      <p:sp>
        <p:nvSpPr>
          <p:cNvPr id="65542" name="Textfeld 6"/>
          <p:cNvSpPr txBox="1">
            <a:spLocks noChangeArrowheads="1"/>
          </p:cNvSpPr>
          <p:nvPr/>
        </p:nvSpPr>
        <p:spPr bwMode="auto">
          <a:xfrm>
            <a:off x="1619250" y="333375"/>
            <a:ext cx="4100513" cy="368300"/>
          </a:xfrm>
          <a:prstGeom prst="rect">
            <a:avLst/>
          </a:prstGeom>
          <a:noFill/>
          <a:ln w="9525">
            <a:noFill/>
            <a:miter lim="800000"/>
            <a:headEnd/>
            <a:tailEnd/>
          </a:ln>
        </p:spPr>
        <p:txBody>
          <a:bodyPr wrap="none">
            <a:spAutoFit/>
          </a:bodyPr>
          <a:lstStyle/>
          <a:p>
            <a:r>
              <a:rPr lang="de-AT">
                <a:latin typeface="Arial Rounded MT Bold" pitchFamily="34" charset="0"/>
              </a:rPr>
              <a:t>Blutuntersuchung - Elektrophorese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fade">
                                      <p:cBhvr>
                                        <p:cTn id="12" dur="20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additive="base">
                                        <p:cTn id="17" dur="500" fill="hold"/>
                                        <p:tgtEl>
                                          <p:spTgt spid="6147"/>
                                        </p:tgtEl>
                                        <p:attrNameLst>
                                          <p:attrName>ppt_x</p:attrName>
                                        </p:attrNameLst>
                                      </p:cBhvr>
                                      <p:tavLst>
                                        <p:tav tm="0">
                                          <p:val>
                                            <p:strVal val="#ppt_x"/>
                                          </p:val>
                                        </p:tav>
                                        <p:tav tm="100000">
                                          <p:val>
                                            <p:strVal val="#ppt_x"/>
                                          </p:val>
                                        </p:tav>
                                      </p:tavLst>
                                    </p:anim>
                                    <p:anim calcmode="lin" valueType="num">
                                      <p:cBhvr additive="base">
                                        <p:cTn id="1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p:nvPr>
        </p:nvSpPr>
        <p:spPr/>
        <p:txBody>
          <a:bodyPr/>
          <a:lstStyle/>
          <a:p>
            <a:pPr eaLnBrk="1" hangingPunct="1"/>
            <a:r>
              <a:rPr lang="de-AT" sz="3600" smtClean="0">
                <a:latin typeface="Arial Rounded MT Bold" pitchFamily="34" charset="0"/>
              </a:rPr>
              <a:t>Knochenmarkspunktion</a:t>
            </a:r>
          </a:p>
        </p:txBody>
      </p:sp>
      <p:pic>
        <p:nvPicPr>
          <p:cNvPr id="66562" name="Picture 4" descr="http://www.mayoclinic.com/images/image_popup/r7_bonemarrowaspiration.jpg"/>
          <p:cNvPicPr>
            <a:picLocks noChangeAspect="1" noChangeArrowheads="1"/>
          </p:cNvPicPr>
          <p:nvPr/>
        </p:nvPicPr>
        <p:blipFill>
          <a:blip r:embed="rId2"/>
          <a:srcRect/>
          <a:stretch>
            <a:fillRect/>
          </a:stretch>
        </p:blipFill>
        <p:spPr bwMode="auto">
          <a:xfrm>
            <a:off x="1979613" y="1341438"/>
            <a:ext cx="4818062" cy="48180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http://upload.wikimedia.org/wikipedia/commons/thumb/b/b1/Markknochen-1.jpg/220px-Markknochen-1.jpg"/>
          <p:cNvPicPr>
            <a:picLocks noChangeAspect="1" noChangeArrowheads="1"/>
          </p:cNvPicPr>
          <p:nvPr/>
        </p:nvPicPr>
        <p:blipFill>
          <a:blip r:embed="rId2"/>
          <a:srcRect/>
          <a:stretch>
            <a:fillRect/>
          </a:stretch>
        </p:blipFill>
        <p:spPr bwMode="auto">
          <a:xfrm>
            <a:off x="539750" y="404813"/>
            <a:ext cx="2095500" cy="1876425"/>
          </a:xfrm>
          <a:prstGeom prst="rect">
            <a:avLst/>
          </a:prstGeom>
          <a:noFill/>
          <a:ln w="9525">
            <a:noFill/>
            <a:miter lim="800000"/>
            <a:headEnd/>
            <a:tailEnd/>
          </a:ln>
        </p:spPr>
      </p:pic>
      <p:pic>
        <p:nvPicPr>
          <p:cNvPr id="29698" name="Picture 6" descr="http://o.elobot.de/s/bot6/7333.jpg"/>
          <p:cNvPicPr>
            <a:picLocks noChangeAspect="1" noChangeArrowheads="1"/>
          </p:cNvPicPr>
          <p:nvPr/>
        </p:nvPicPr>
        <p:blipFill>
          <a:blip r:embed="rId3"/>
          <a:srcRect/>
          <a:stretch>
            <a:fillRect/>
          </a:stretch>
        </p:blipFill>
        <p:spPr bwMode="auto">
          <a:xfrm>
            <a:off x="4932363" y="981075"/>
            <a:ext cx="3743325" cy="3884613"/>
          </a:xfrm>
          <a:prstGeom prst="rect">
            <a:avLst/>
          </a:prstGeom>
          <a:noFill/>
          <a:ln w="9525">
            <a:noFill/>
            <a:miter lim="800000"/>
            <a:headEnd/>
            <a:tailEnd/>
          </a:ln>
        </p:spPr>
      </p:pic>
      <p:pic>
        <p:nvPicPr>
          <p:cNvPr id="29699" name="Picture 8" descr="http://scientific-multimedia.com/gallery/bitmap/Knochenmark_im_Skelett_093.jpg"/>
          <p:cNvPicPr>
            <a:picLocks noChangeAspect="1" noChangeArrowheads="1"/>
          </p:cNvPicPr>
          <p:nvPr/>
        </p:nvPicPr>
        <p:blipFill>
          <a:blip r:embed="rId4"/>
          <a:srcRect/>
          <a:stretch>
            <a:fillRect/>
          </a:stretch>
        </p:blipFill>
        <p:spPr bwMode="auto">
          <a:xfrm>
            <a:off x="1835150" y="2708275"/>
            <a:ext cx="2343150" cy="3114675"/>
          </a:xfrm>
          <a:prstGeom prst="rect">
            <a:avLst/>
          </a:prstGeom>
          <a:noFill/>
          <a:ln w="9525">
            <a:noFill/>
            <a:miter lim="800000"/>
            <a:headEnd/>
            <a:tailEnd/>
          </a:ln>
        </p:spPr>
      </p:pic>
      <p:sp>
        <p:nvSpPr>
          <p:cNvPr id="29700" name="Textfeld 5"/>
          <p:cNvSpPr txBox="1">
            <a:spLocks noChangeArrowheads="1"/>
          </p:cNvSpPr>
          <p:nvPr/>
        </p:nvSpPr>
        <p:spPr bwMode="auto">
          <a:xfrm>
            <a:off x="2843213" y="115888"/>
            <a:ext cx="2619375" cy="523875"/>
          </a:xfrm>
          <a:prstGeom prst="rect">
            <a:avLst/>
          </a:prstGeom>
          <a:noFill/>
          <a:ln w="9525">
            <a:noFill/>
            <a:miter lim="800000"/>
            <a:headEnd/>
            <a:tailEnd/>
          </a:ln>
        </p:spPr>
        <p:txBody>
          <a:bodyPr wrap="none">
            <a:spAutoFit/>
          </a:bodyPr>
          <a:lstStyle/>
          <a:p>
            <a:r>
              <a:rPr lang="de-AT" sz="2800" b="1">
                <a:latin typeface="Arial Rounded MT Bold" pitchFamily="34" charset="0"/>
              </a:rPr>
              <a:t>Knochenmark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title"/>
          </p:nvPr>
        </p:nvSpPr>
        <p:spPr/>
        <p:txBody>
          <a:bodyPr/>
          <a:lstStyle/>
          <a:p>
            <a:pPr eaLnBrk="1" hangingPunct="1"/>
            <a:r>
              <a:rPr lang="de-AT" sz="3600" smtClean="0">
                <a:latin typeface="Arial Rounded MT Bold" pitchFamily="34" charset="0"/>
              </a:rPr>
              <a:t>Bildgebende Verfahren</a:t>
            </a:r>
          </a:p>
        </p:txBody>
      </p:sp>
      <p:pic>
        <p:nvPicPr>
          <p:cNvPr id="67586" name="Picture 2" descr="http://www.meduni-graz.at/strahlentherapie/deutsch/strahlentherapie/localisation.JPG"/>
          <p:cNvPicPr>
            <a:picLocks noChangeAspect="1" noChangeArrowheads="1"/>
          </p:cNvPicPr>
          <p:nvPr/>
        </p:nvPicPr>
        <p:blipFill>
          <a:blip r:embed="rId2"/>
          <a:srcRect/>
          <a:stretch>
            <a:fillRect/>
          </a:stretch>
        </p:blipFill>
        <p:spPr bwMode="auto">
          <a:xfrm>
            <a:off x="395288" y="1700213"/>
            <a:ext cx="3105150" cy="3886200"/>
          </a:xfrm>
          <a:prstGeom prst="rect">
            <a:avLst/>
          </a:prstGeom>
          <a:noFill/>
          <a:ln w="9525">
            <a:noFill/>
            <a:miter lim="800000"/>
            <a:headEnd/>
            <a:tailEnd/>
          </a:ln>
        </p:spPr>
      </p:pic>
      <p:pic>
        <p:nvPicPr>
          <p:cNvPr id="67587" name="Picture 4" descr="http://www.roentgenpraxis-lichterfelde.de/mrt/img/abbildungen/mrt2-knie.jpg"/>
          <p:cNvPicPr>
            <a:picLocks noChangeAspect="1" noChangeArrowheads="1"/>
          </p:cNvPicPr>
          <p:nvPr/>
        </p:nvPicPr>
        <p:blipFill>
          <a:blip r:embed="rId3"/>
          <a:srcRect/>
          <a:stretch>
            <a:fillRect/>
          </a:stretch>
        </p:blipFill>
        <p:spPr bwMode="auto">
          <a:xfrm>
            <a:off x="4014788" y="1700213"/>
            <a:ext cx="4821237" cy="39274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http://www.sciencephoto.com/image/253563/large/M1310596-Myeloma-SPL.jpg"/>
          <p:cNvPicPr>
            <a:picLocks noChangeAspect="1" noChangeArrowheads="1"/>
          </p:cNvPicPr>
          <p:nvPr/>
        </p:nvPicPr>
        <p:blipFill>
          <a:blip r:embed="rId2"/>
          <a:srcRect/>
          <a:stretch>
            <a:fillRect/>
          </a:stretch>
        </p:blipFill>
        <p:spPr bwMode="auto">
          <a:xfrm>
            <a:off x="107950" y="2781300"/>
            <a:ext cx="5048250" cy="3419475"/>
          </a:xfrm>
          <a:prstGeom prst="rect">
            <a:avLst/>
          </a:prstGeom>
          <a:noFill/>
          <a:ln w="9525">
            <a:noFill/>
            <a:miter lim="800000"/>
            <a:headEnd/>
            <a:tailEnd/>
          </a:ln>
        </p:spPr>
      </p:pic>
      <p:pic>
        <p:nvPicPr>
          <p:cNvPr id="68610" name="Picture 5" descr="Datei:Plasmozytom multiple Osteolysen Unterarm.png">
            <a:hlinkClick r:id="rId3"/>
          </p:cNvPr>
          <p:cNvPicPr>
            <a:picLocks noChangeAspect="1" noChangeArrowheads="1"/>
          </p:cNvPicPr>
          <p:nvPr/>
        </p:nvPicPr>
        <p:blipFill>
          <a:blip r:embed="rId4"/>
          <a:srcRect/>
          <a:stretch>
            <a:fillRect/>
          </a:stretch>
        </p:blipFill>
        <p:spPr bwMode="auto">
          <a:xfrm>
            <a:off x="6516688" y="549275"/>
            <a:ext cx="2200275" cy="5715000"/>
          </a:xfrm>
          <a:prstGeom prst="rect">
            <a:avLst/>
          </a:prstGeom>
          <a:noFill/>
          <a:ln w="9525">
            <a:noFill/>
            <a:miter lim="800000"/>
            <a:headEnd/>
            <a:tailEnd/>
          </a:ln>
        </p:spPr>
      </p:pic>
      <p:sp>
        <p:nvSpPr>
          <p:cNvPr id="4" name="Titel 1"/>
          <p:cNvSpPr txBox="1">
            <a:spLocks/>
          </p:cNvSpPr>
          <p:nvPr/>
        </p:nvSpPr>
        <p:spPr>
          <a:xfrm>
            <a:off x="457200" y="274638"/>
            <a:ext cx="4691063" cy="1066800"/>
          </a:xfrm>
          <a:prstGeom prst="rect">
            <a:avLst/>
          </a:prstGeom>
        </p:spPr>
        <p:txBody>
          <a:bodyPr/>
          <a:lstStyle/>
          <a:p>
            <a:pPr algn="ctr">
              <a:defRPr/>
            </a:pPr>
            <a:r>
              <a:rPr lang="de-DE" sz="2400" kern="0" dirty="0" err="1">
                <a:solidFill>
                  <a:schemeClr val="tx2"/>
                </a:solidFill>
                <a:latin typeface="Arial Rounded MT Bold" pitchFamily="34" charset="0"/>
                <a:ea typeface="+mj-ea"/>
                <a:cs typeface="Aharoni" pitchFamily="2" charset="-79"/>
              </a:rPr>
              <a:t>Osteolysen-Löcherknochen</a:t>
            </a:r>
            <a:endParaRPr lang="de-DE" sz="2400" kern="0" dirty="0">
              <a:solidFill>
                <a:schemeClr val="tx2"/>
              </a:solidFill>
              <a:latin typeface="Arial Rounded MT Bold" pitchFamily="34" charset="0"/>
              <a:ea typeface="+mj-ea"/>
              <a:cs typeface="Aharoni" pitchFamily="2" charset="-79"/>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el 1"/>
          <p:cNvSpPr>
            <a:spLocks noGrp="1"/>
          </p:cNvSpPr>
          <p:nvPr>
            <p:ph type="title"/>
          </p:nvPr>
        </p:nvSpPr>
        <p:spPr/>
        <p:txBody>
          <a:bodyPr/>
          <a:lstStyle/>
          <a:p>
            <a:pPr eaLnBrk="1" hangingPunct="1"/>
            <a:r>
              <a:rPr lang="de-AT" sz="2800" smtClean="0"/>
              <a:t>Knochentumore im Gegensatz zum Myelom</a:t>
            </a:r>
          </a:p>
        </p:txBody>
      </p:sp>
      <p:sp>
        <p:nvSpPr>
          <p:cNvPr id="69634" name="Inhaltsplatzhalter 2"/>
          <p:cNvSpPr>
            <a:spLocks noGrp="1"/>
          </p:cNvSpPr>
          <p:nvPr>
            <p:ph idx="1"/>
          </p:nvPr>
        </p:nvSpPr>
        <p:spPr/>
        <p:txBody>
          <a:bodyPr/>
          <a:lstStyle/>
          <a:p>
            <a:pPr eaLnBrk="1" hangingPunct="1"/>
            <a:r>
              <a:rPr lang="de-AT" sz="1800" smtClean="0"/>
              <a:t>Zwei Kategorien:</a:t>
            </a:r>
          </a:p>
          <a:p>
            <a:pPr lvl="1" eaLnBrk="1" hangingPunct="1"/>
            <a:r>
              <a:rPr lang="de-AT" sz="1800" b="1" u="sng" smtClean="0">
                <a:solidFill>
                  <a:srgbClr val="7030A0"/>
                </a:solidFill>
              </a:rPr>
              <a:t>primäre Knochentumoren </a:t>
            </a:r>
            <a:r>
              <a:rPr lang="de-AT" sz="1800" smtClean="0"/>
              <a:t>gehen direkt vom Knochengewebe aus </a:t>
            </a:r>
          </a:p>
          <a:p>
            <a:pPr lvl="2" eaLnBrk="1" hangingPunct="1"/>
            <a:r>
              <a:rPr lang="de-AT" sz="1800" smtClean="0"/>
              <a:t>z.B.: Osteosarkome, Osteome etc.</a:t>
            </a:r>
          </a:p>
          <a:p>
            <a:pPr lvl="2" eaLnBrk="1" hangingPunct="1"/>
            <a:r>
              <a:rPr lang="de-AT" sz="1800" smtClean="0"/>
              <a:t>Eher selten</a:t>
            </a:r>
          </a:p>
          <a:p>
            <a:pPr lvl="2" eaLnBrk="1" hangingPunct="1"/>
            <a:endParaRPr lang="de-AT" sz="1800" smtClean="0"/>
          </a:p>
          <a:p>
            <a:pPr lvl="1" eaLnBrk="1" hangingPunct="1"/>
            <a:r>
              <a:rPr lang="de-AT" sz="1800" b="1" u="sng" smtClean="0">
                <a:solidFill>
                  <a:srgbClr val="7030A0"/>
                </a:solidFill>
              </a:rPr>
              <a:t>sekundäre Knochentumoren </a:t>
            </a:r>
            <a:r>
              <a:rPr lang="de-AT" sz="1800" smtClean="0"/>
              <a:t>sind Metastasen von Tumoren anderer Lokalisation in den Knochen. </a:t>
            </a:r>
          </a:p>
          <a:p>
            <a:pPr lvl="2" eaLnBrk="1" hangingPunct="1"/>
            <a:r>
              <a:rPr lang="de-AT" sz="1800" smtClean="0"/>
              <a:t>weitaus häufiger als primären Knochentumoren</a:t>
            </a:r>
          </a:p>
          <a:p>
            <a:pPr lvl="2" eaLnBrk="1" hangingPunct="1">
              <a:buFontTx/>
              <a:buNone/>
            </a:pPr>
            <a:endParaRPr lang="de-AT" sz="10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http://www.knochenmetastasen-info.de/uploads/pics/1_entstehung_knochenmetastasen_pat.jpg"/>
          <p:cNvPicPr>
            <a:picLocks noChangeAspect="1" noChangeArrowheads="1"/>
          </p:cNvPicPr>
          <p:nvPr/>
        </p:nvPicPr>
        <p:blipFill>
          <a:blip r:embed="rId2"/>
          <a:srcRect/>
          <a:stretch>
            <a:fillRect/>
          </a:stretch>
        </p:blipFill>
        <p:spPr bwMode="auto">
          <a:xfrm>
            <a:off x="611188" y="476250"/>
            <a:ext cx="7345362" cy="60483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de-DE" smtClean="0"/>
              <a:t>Knochenmetastsen</a:t>
            </a:r>
          </a:p>
        </p:txBody>
      </p:sp>
      <p:sp>
        <p:nvSpPr>
          <p:cNvPr id="71682" name="Rectangle 3"/>
          <p:cNvSpPr>
            <a:spLocks noGrp="1" noChangeArrowheads="1"/>
          </p:cNvSpPr>
          <p:nvPr>
            <p:ph type="body" idx="1"/>
          </p:nvPr>
        </p:nvSpPr>
        <p:spPr/>
        <p:txBody>
          <a:bodyPr/>
          <a:lstStyle/>
          <a:p>
            <a:pPr eaLnBrk="1" hangingPunct="1"/>
            <a:r>
              <a:rPr lang="de-AT" sz="2400" smtClean="0"/>
              <a:t>Die Diagnose „Knochenmetastase“ bedeutet bei den häufigsten Krebserkrankungen, dass </a:t>
            </a:r>
            <a:r>
              <a:rPr lang="de-AT" sz="2400" b="1" u="sng" smtClean="0">
                <a:solidFill>
                  <a:srgbClr val="7030A0"/>
                </a:solidFill>
              </a:rPr>
              <a:t>keine Heilung </a:t>
            </a:r>
            <a:r>
              <a:rPr lang="de-AT" sz="2400" smtClean="0"/>
              <a:t>mehr möglich ist. </a:t>
            </a:r>
          </a:p>
          <a:p>
            <a:pPr eaLnBrk="1" hangingPunct="1"/>
            <a:endParaRPr lang="de-AT" sz="2400" smtClean="0"/>
          </a:p>
          <a:p>
            <a:pPr eaLnBrk="1" hangingPunct="1"/>
            <a:r>
              <a:rPr lang="de-AT" sz="2400" b="1" u="sng" smtClean="0">
                <a:solidFill>
                  <a:srgbClr val="7030A0"/>
                </a:solidFill>
              </a:rPr>
              <a:t>Behandlung</a:t>
            </a:r>
            <a:r>
              <a:rPr lang="de-AT" sz="2400" smtClean="0"/>
              <a:t> ist daher in den meisten Fällen rein palliativ (</a:t>
            </a:r>
            <a:r>
              <a:rPr lang="de-AT" sz="2400" b="1" u="sng" smtClean="0">
                <a:solidFill>
                  <a:srgbClr val="7030A0"/>
                </a:solidFill>
              </a:rPr>
              <a:t>lebensqualitätsverbessernd</a:t>
            </a:r>
            <a:r>
              <a:rPr lang="de-AT" sz="2400" smtClean="0"/>
              <a:t>) </a:t>
            </a:r>
          </a:p>
          <a:p>
            <a:pPr eaLnBrk="1" hangingPunct="1"/>
            <a:endParaRPr lang="de-AT" sz="2400" smtClean="0"/>
          </a:p>
          <a:p>
            <a:pPr eaLnBrk="1" hangingPunct="1"/>
            <a:r>
              <a:rPr lang="de-AT" sz="2400" smtClean="0"/>
              <a:t>Durch die Verabreichung von </a:t>
            </a:r>
            <a:r>
              <a:rPr lang="de-AT" sz="2400" b="1" u="sng" smtClean="0">
                <a:solidFill>
                  <a:srgbClr val="7030A0"/>
                </a:solidFill>
              </a:rPr>
              <a:t>Bisphosphonaten </a:t>
            </a:r>
            <a:r>
              <a:rPr lang="de-AT" sz="2400" smtClean="0"/>
              <a:t>und </a:t>
            </a:r>
            <a:r>
              <a:rPr lang="de-AT" sz="2400" b="1" u="sng" smtClean="0">
                <a:solidFill>
                  <a:srgbClr val="7030A0"/>
                </a:solidFill>
              </a:rPr>
              <a:t>Strahlentherapie </a:t>
            </a:r>
            <a:r>
              <a:rPr lang="de-AT" sz="2400" smtClean="0"/>
              <a:t> kann sie auch in den meisten Fällen erheblich verbessert werden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de-AT" smtClean="0"/>
              <a:t>Häufigkeit von Knochenmetastasen</a:t>
            </a:r>
          </a:p>
        </p:txBody>
      </p:sp>
      <p:sp>
        <p:nvSpPr>
          <p:cNvPr id="72706" name="Rectangle 3"/>
          <p:cNvSpPr>
            <a:spLocks noGrp="1" noChangeArrowheads="1"/>
          </p:cNvSpPr>
          <p:nvPr>
            <p:ph type="body" idx="1"/>
          </p:nvPr>
        </p:nvSpPr>
        <p:spPr/>
        <p:txBody>
          <a:bodyPr/>
          <a:lstStyle/>
          <a:p>
            <a:pPr eaLnBrk="1" hangingPunct="1">
              <a:lnSpc>
                <a:spcPct val="90000"/>
              </a:lnSpc>
              <a:buFontTx/>
              <a:buNone/>
            </a:pPr>
            <a:r>
              <a:rPr lang="de-AT" sz="2400" b="1" smtClean="0"/>
              <a:t>Primärtumor		Häufigkeit</a:t>
            </a:r>
          </a:p>
          <a:p>
            <a:pPr eaLnBrk="1" hangingPunct="1">
              <a:lnSpc>
                <a:spcPct val="90000"/>
              </a:lnSpc>
            </a:pPr>
            <a:r>
              <a:rPr lang="de-AT" sz="2400" smtClean="0"/>
              <a:t>Brustkrebs			50 bis 85 %</a:t>
            </a:r>
          </a:p>
          <a:p>
            <a:pPr eaLnBrk="1" hangingPunct="1">
              <a:lnSpc>
                <a:spcPct val="90000"/>
              </a:lnSpc>
            </a:pPr>
            <a:r>
              <a:rPr lang="de-AT" sz="2400" smtClean="0"/>
              <a:t>Prostatakrebs		50 bis 75 %</a:t>
            </a:r>
          </a:p>
          <a:p>
            <a:pPr eaLnBrk="1" hangingPunct="1">
              <a:lnSpc>
                <a:spcPct val="90000"/>
              </a:lnSpc>
            </a:pPr>
            <a:r>
              <a:rPr lang="de-AT" sz="2400" smtClean="0"/>
              <a:t>Bronchialca.		30 bis 50 %</a:t>
            </a:r>
          </a:p>
          <a:p>
            <a:pPr eaLnBrk="1" hangingPunct="1">
              <a:lnSpc>
                <a:spcPct val="90000"/>
              </a:lnSpc>
            </a:pPr>
            <a:r>
              <a:rPr lang="de-AT" sz="2400" smtClean="0"/>
              <a:t>Nierenzellca.		30 bis 50 %</a:t>
            </a:r>
          </a:p>
          <a:p>
            <a:pPr eaLnBrk="1" hangingPunct="1">
              <a:lnSpc>
                <a:spcPct val="90000"/>
              </a:lnSpc>
            </a:pPr>
            <a:r>
              <a:rPr lang="de-AT" sz="2400" smtClean="0"/>
              <a:t>Schilddrüsenca.		39 %</a:t>
            </a:r>
          </a:p>
          <a:p>
            <a:pPr eaLnBrk="1" hangingPunct="1">
              <a:lnSpc>
                <a:spcPct val="90000"/>
              </a:lnSpc>
            </a:pPr>
            <a:r>
              <a:rPr lang="de-AT" sz="2400" smtClean="0"/>
              <a:t>Pankreasca. 		5 bis 10 %</a:t>
            </a:r>
          </a:p>
          <a:p>
            <a:pPr eaLnBrk="1" hangingPunct="1">
              <a:lnSpc>
                <a:spcPct val="90000"/>
              </a:lnSpc>
            </a:pPr>
            <a:r>
              <a:rPr lang="de-AT" sz="2400" smtClean="0"/>
              <a:t>Kolorektales Ca.		5 bis 10 %</a:t>
            </a:r>
          </a:p>
          <a:p>
            <a:pPr eaLnBrk="1" hangingPunct="1">
              <a:lnSpc>
                <a:spcPct val="90000"/>
              </a:lnSpc>
            </a:pPr>
            <a:r>
              <a:rPr lang="de-AT" sz="2400" smtClean="0"/>
              <a:t>Magenkrebs 		5 bis 10 %</a:t>
            </a:r>
          </a:p>
          <a:p>
            <a:pPr eaLnBrk="1" hangingPunct="1">
              <a:lnSpc>
                <a:spcPct val="90000"/>
              </a:lnSpc>
            </a:pPr>
            <a:r>
              <a:rPr lang="de-AT" sz="2400" smtClean="0"/>
              <a:t>Leberzellca.		8 %</a:t>
            </a:r>
          </a:p>
          <a:p>
            <a:pPr eaLnBrk="1" hangingPunct="1">
              <a:lnSpc>
                <a:spcPct val="90000"/>
              </a:lnSpc>
            </a:pPr>
            <a:r>
              <a:rPr lang="de-AT" sz="2400" smtClean="0"/>
              <a:t>Ovarialca.			2 bis 6 %</a:t>
            </a:r>
          </a:p>
          <a:p>
            <a:pPr eaLnBrk="1" hangingPunct="1">
              <a:lnSpc>
                <a:spcPct val="90000"/>
              </a:lnSpc>
            </a:pPr>
            <a:endParaRPr lang="de-AT" sz="2400" smtClean="0"/>
          </a:p>
        </p:txBody>
      </p:sp>
      <p:sp>
        <p:nvSpPr>
          <p:cNvPr id="5" name="Bogen 4"/>
          <p:cNvSpPr/>
          <p:nvPr/>
        </p:nvSpPr>
        <p:spPr>
          <a:xfrm>
            <a:off x="971550" y="1989138"/>
            <a:ext cx="5184775" cy="9350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6" name="Rechteck 5"/>
          <p:cNvSpPr/>
          <p:nvPr/>
        </p:nvSpPr>
        <p:spPr>
          <a:xfrm>
            <a:off x="539750" y="1989138"/>
            <a:ext cx="6048375" cy="201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6" descr="Datei:Bone metastasis average distribution 01.svg">
            <a:hlinkClick r:id="rId2"/>
          </p:cNvPr>
          <p:cNvPicPr>
            <a:picLocks noChangeAspect="1" noChangeArrowheads="1"/>
          </p:cNvPicPr>
          <p:nvPr/>
        </p:nvPicPr>
        <p:blipFill>
          <a:blip r:embed="rId3"/>
          <a:srcRect/>
          <a:stretch>
            <a:fillRect/>
          </a:stretch>
        </p:blipFill>
        <p:spPr bwMode="auto">
          <a:xfrm>
            <a:off x="3095625" y="576263"/>
            <a:ext cx="2952750" cy="57054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de-AT" smtClean="0"/>
              <a:t>Zurück zum Multiplen Myelom..</a:t>
            </a:r>
          </a:p>
        </p:txBody>
      </p:sp>
      <p:pic>
        <p:nvPicPr>
          <p:cNvPr id="74754" name="Picture 2" descr="http://www.bethel.de/uploads/pics/Myelom.jpg"/>
          <p:cNvPicPr>
            <a:picLocks noChangeAspect="1" noChangeArrowheads="1"/>
          </p:cNvPicPr>
          <p:nvPr/>
        </p:nvPicPr>
        <p:blipFill>
          <a:blip r:embed="rId2"/>
          <a:srcRect/>
          <a:stretch>
            <a:fillRect/>
          </a:stretch>
        </p:blipFill>
        <p:spPr bwMode="auto">
          <a:xfrm>
            <a:off x="611188" y="1628775"/>
            <a:ext cx="3482975" cy="2736850"/>
          </a:xfrm>
          <a:prstGeom prst="rect">
            <a:avLst/>
          </a:prstGeom>
          <a:noFill/>
          <a:ln w="9525">
            <a:noFill/>
            <a:miter lim="800000"/>
            <a:headEnd/>
            <a:tailEnd/>
          </a:ln>
        </p:spPr>
      </p:pic>
      <p:pic>
        <p:nvPicPr>
          <p:cNvPr id="74755" name="Picture 4" descr="http://upload.wikimedia.org/wikipedia/commons/thumb/0/0c/Serum-Elektophorese_IgA_Myelom.jpg/220px-Serum-Elektophorese_IgA_Myelom.jpg"/>
          <p:cNvPicPr>
            <a:picLocks noChangeAspect="1" noChangeArrowheads="1"/>
          </p:cNvPicPr>
          <p:nvPr/>
        </p:nvPicPr>
        <p:blipFill>
          <a:blip r:embed="rId3"/>
          <a:srcRect/>
          <a:stretch>
            <a:fillRect/>
          </a:stretch>
        </p:blipFill>
        <p:spPr bwMode="auto">
          <a:xfrm>
            <a:off x="6588125" y="1484313"/>
            <a:ext cx="2095500" cy="2019300"/>
          </a:xfrm>
          <a:prstGeom prst="rect">
            <a:avLst/>
          </a:prstGeom>
          <a:noFill/>
          <a:ln w="9525">
            <a:noFill/>
            <a:miter lim="800000"/>
            <a:headEnd/>
            <a:tailEnd/>
          </a:ln>
        </p:spPr>
      </p:pic>
      <p:pic>
        <p:nvPicPr>
          <p:cNvPr id="74756" name="Picture 6" descr="http://upload.wikimedia.org/wikipedia/commons/thumb/9/99/Plasmozytom_multiple_Osteolysen_Unterarm.png/220px-Plasmozytom_multiple_Osteolysen_Unterarm.png"/>
          <p:cNvPicPr>
            <a:picLocks noChangeAspect="1" noChangeArrowheads="1"/>
          </p:cNvPicPr>
          <p:nvPr/>
        </p:nvPicPr>
        <p:blipFill>
          <a:blip r:embed="rId4"/>
          <a:srcRect/>
          <a:stretch>
            <a:fillRect/>
          </a:stretch>
        </p:blipFill>
        <p:spPr bwMode="auto">
          <a:xfrm>
            <a:off x="4643438" y="1700213"/>
            <a:ext cx="1624012" cy="421481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
          <p:cNvGraphicFramePr>
            <a:graphicFrameLocks/>
          </p:cNvGraphicFramePr>
          <p:nvPr/>
        </p:nvGraphicFramePr>
        <p:xfrm>
          <a:off x="830263" y="1808163"/>
          <a:ext cx="6981825" cy="2889250"/>
        </p:xfrm>
        <a:graphic>
          <a:graphicData uri="http://schemas.openxmlformats.org/drawingml/2006/table">
            <a:tbl>
              <a:tblPr/>
              <a:tblGrid>
                <a:gridCol w="1650386"/>
                <a:gridCol w="5331711"/>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Stadium</a:t>
                      </a: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rPr>
                        <a:t>Kriterien</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solidFill>
                      <a:schemeClr val="accent1"/>
                    </a:solid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Serum </a:t>
                      </a:r>
                      <a:r>
                        <a:rPr kumimoji="0" lang="en-US" sz="1800" b="0" i="0" u="none" strike="noStrike" cap="none" normalizeH="0" baseline="0" dirty="0" smtClean="0">
                          <a:ln>
                            <a:noFill/>
                          </a:ln>
                          <a:solidFill>
                            <a:schemeClr val="tx1"/>
                          </a:solidFill>
                          <a:effectLst/>
                          <a:latin typeface="Arial" pitchFamily="34" charset="0"/>
                          <a:sym typeface="Symbol" pitchFamily="18" charset="2"/>
                        </a:rPr>
                        <a:t></a:t>
                      </a:r>
                      <a:r>
                        <a:rPr kumimoji="0" lang="en-US" sz="1800" b="0" i="0" u="none" strike="noStrike" cap="none" normalizeH="0" baseline="-25000" dirty="0" smtClean="0">
                          <a:ln>
                            <a:noFill/>
                          </a:ln>
                          <a:solidFill>
                            <a:schemeClr val="tx1"/>
                          </a:solidFill>
                          <a:effectLst/>
                          <a:latin typeface="Arial" pitchFamily="34" charset="0"/>
                        </a:rPr>
                        <a:t>2</a:t>
                      </a:r>
                      <a:r>
                        <a:rPr kumimoji="0" lang="en-US" sz="1800" b="0" i="0" u="none" strike="noStrike" cap="none" normalizeH="0" baseline="0" dirty="0" smtClean="0">
                          <a:ln>
                            <a:noFill/>
                          </a:ln>
                          <a:solidFill>
                            <a:schemeClr val="tx1"/>
                          </a:solidFill>
                          <a:effectLst/>
                          <a:latin typeface="Arial" pitchFamily="34" charset="0"/>
                        </a:rPr>
                        <a:t>-Mikroglobulin &lt; 3.5 mg/l</a:t>
                      </a:r>
                    </a:p>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Serum Albumin </a:t>
                      </a:r>
                      <a:r>
                        <a:rPr kumimoji="0" lang="en-US" sz="1800" b="0" i="0" u="none" strike="noStrike" cap="none" normalizeH="0" baseline="0" dirty="0" smtClean="0">
                          <a:ln>
                            <a:noFill/>
                          </a:ln>
                          <a:solidFill>
                            <a:schemeClr val="tx1"/>
                          </a:solidFill>
                          <a:effectLst/>
                          <a:latin typeface="Arial" pitchFamily="34" charset="0"/>
                          <a:cs typeface="Arial" pitchFamily="34" charset="0"/>
                        </a:rPr>
                        <a:t>≥ 35 g/l</a:t>
                      </a:r>
                    </a:p>
                  </a:txBody>
                  <a:tcPr anchor="ctr" horzOverflow="overflow">
                    <a:lnL>
                      <a:noFill/>
                    </a:lnL>
                    <a:lnR>
                      <a:noFill/>
                    </a:lnR>
                    <a:lnT>
                      <a:noFill/>
                    </a:lnT>
                    <a:lnB>
                      <a:noFill/>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Serum </a:t>
                      </a:r>
                      <a:r>
                        <a:rPr kumimoji="0" lang="en-US" sz="1800" b="0" i="0" u="none" strike="noStrike" cap="none" normalizeH="0" baseline="0" dirty="0" smtClean="0">
                          <a:ln>
                            <a:noFill/>
                          </a:ln>
                          <a:solidFill>
                            <a:schemeClr val="tx1"/>
                          </a:solidFill>
                          <a:effectLst/>
                          <a:latin typeface="Arial" pitchFamily="34" charset="0"/>
                          <a:sym typeface="Symbol" pitchFamily="18" charset="2"/>
                        </a:rPr>
                        <a:t></a:t>
                      </a:r>
                      <a:r>
                        <a:rPr kumimoji="0" lang="en-US" sz="1800" b="0" i="0" u="none" strike="noStrike" cap="none" normalizeH="0" baseline="-25000" dirty="0" smtClean="0">
                          <a:ln>
                            <a:noFill/>
                          </a:ln>
                          <a:solidFill>
                            <a:schemeClr val="tx1"/>
                          </a:solidFill>
                          <a:effectLst/>
                          <a:latin typeface="Arial" pitchFamily="34" charset="0"/>
                        </a:rPr>
                        <a:t>2</a:t>
                      </a:r>
                      <a:r>
                        <a:rPr kumimoji="0" lang="en-US" sz="1800" b="0" i="0" u="none" strike="noStrike" cap="none" normalizeH="0" baseline="0" dirty="0" smtClean="0">
                          <a:ln>
                            <a:noFill/>
                          </a:ln>
                          <a:solidFill>
                            <a:schemeClr val="tx1"/>
                          </a:solidFill>
                          <a:effectLst/>
                          <a:latin typeface="Arial" pitchFamily="34" charset="0"/>
                        </a:rPr>
                        <a:t>-Microglobulin &lt; 3.5 mg/l</a:t>
                      </a:r>
                    </a:p>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Serum Albumin </a:t>
                      </a:r>
                      <a:r>
                        <a:rPr kumimoji="0" lang="en-US" sz="1800" b="0" i="0" u="none" strike="noStrike" cap="none" normalizeH="0" baseline="0" dirty="0" smtClean="0">
                          <a:ln>
                            <a:noFill/>
                          </a:ln>
                          <a:solidFill>
                            <a:schemeClr val="tx1"/>
                          </a:solidFill>
                          <a:effectLst/>
                          <a:latin typeface="Arial" pitchFamily="34" charset="0"/>
                          <a:cs typeface="Arial" pitchFamily="34" charset="0"/>
                        </a:rPr>
                        <a:t>&lt; 35 g/l</a:t>
                      </a:r>
                    </a:p>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Arial" pitchFamily="34" charset="0"/>
                          <a:cs typeface="Arial" pitchFamily="34" charset="0"/>
                        </a:rPr>
                        <a:t>OR</a:t>
                      </a:r>
                    </a:p>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Serum </a:t>
                      </a:r>
                      <a:r>
                        <a:rPr kumimoji="0" lang="en-US" sz="1800" b="0" i="0" u="none" strike="noStrike" cap="none" normalizeH="0" baseline="0" dirty="0" smtClean="0">
                          <a:ln>
                            <a:noFill/>
                          </a:ln>
                          <a:solidFill>
                            <a:schemeClr val="tx1"/>
                          </a:solidFill>
                          <a:effectLst/>
                          <a:latin typeface="Arial" pitchFamily="34" charset="0"/>
                          <a:sym typeface="Symbol" pitchFamily="18" charset="2"/>
                        </a:rPr>
                        <a:t></a:t>
                      </a:r>
                      <a:r>
                        <a:rPr kumimoji="0" lang="en-US" sz="1800" b="0" i="0" u="none" strike="noStrike" cap="none" normalizeH="0" baseline="-25000" dirty="0" smtClean="0">
                          <a:ln>
                            <a:noFill/>
                          </a:ln>
                          <a:solidFill>
                            <a:schemeClr val="tx1"/>
                          </a:solidFill>
                          <a:effectLst/>
                          <a:latin typeface="Arial" pitchFamily="34" charset="0"/>
                        </a:rPr>
                        <a:t>2</a:t>
                      </a:r>
                      <a:r>
                        <a:rPr kumimoji="0" lang="en-US" sz="1800" b="0" i="0" u="none" strike="noStrike" cap="none" normalizeH="0" baseline="0" dirty="0" smtClean="0">
                          <a:ln>
                            <a:noFill/>
                          </a:ln>
                          <a:solidFill>
                            <a:schemeClr val="tx1"/>
                          </a:solidFill>
                          <a:effectLst/>
                          <a:latin typeface="Arial" pitchFamily="34" charset="0"/>
                        </a:rPr>
                        <a:t>-Microglobulin 3.5 to &lt; 5.5 mg/l*</a:t>
                      </a:r>
                    </a:p>
                  </a:txBody>
                  <a:tcPr horzOverflow="overflow">
                    <a:lnL>
                      <a:noFill/>
                    </a:lnL>
                    <a:lnR>
                      <a:noFill/>
                    </a:lnR>
                    <a:lnT>
                      <a:noFill/>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III</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Serum </a:t>
                      </a:r>
                      <a:r>
                        <a:rPr kumimoji="0" lang="en-US" sz="1800" b="0" i="0" u="none" strike="noStrike" cap="none" normalizeH="0" baseline="0" dirty="0" smtClean="0">
                          <a:ln>
                            <a:noFill/>
                          </a:ln>
                          <a:solidFill>
                            <a:schemeClr val="tx1"/>
                          </a:solidFill>
                          <a:effectLst/>
                          <a:latin typeface="Arial" pitchFamily="34" charset="0"/>
                          <a:sym typeface="Symbol" pitchFamily="18" charset="2"/>
                        </a:rPr>
                        <a:t></a:t>
                      </a:r>
                      <a:r>
                        <a:rPr kumimoji="0" lang="en-US" sz="1800" b="0" i="0" u="none" strike="noStrike" cap="none" normalizeH="0" baseline="-25000" dirty="0" smtClean="0">
                          <a:ln>
                            <a:noFill/>
                          </a:ln>
                          <a:solidFill>
                            <a:schemeClr val="tx1"/>
                          </a:solidFill>
                          <a:effectLst/>
                          <a:latin typeface="Arial" pitchFamily="34" charset="0"/>
                        </a:rPr>
                        <a:t>2</a:t>
                      </a:r>
                      <a:r>
                        <a:rPr kumimoji="0" lang="en-US" sz="1800" b="0" i="0" u="none" strike="noStrike" cap="none" normalizeH="0" baseline="0" dirty="0" smtClean="0">
                          <a:ln>
                            <a:noFill/>
                          </a:ln>
                          <a:solidFill>
                            <a:schemeClr val="tx1"/>
                          </a:solidFill>
                          <a:effectLst/>
                          <a:latin typeface="Arial" pitchFamily="34" charset="0"/>
                        </a:rPr>
                        <a:t>-Microglobulin </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rPr>
                        <a:t>5.5 mg/l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787" name="Textfeld 4"/>
          <p:cNvSpPr txBox="1">
            <a:spLocks noChangeArrowheads="1"/>
          </p:cNvSpPr>
          <p:nvPr/>
        </p:nvSpPr>
        <p:spPr bwMode="auto">
          <a:xfrm>
            <a:off x="755650" y="549275"/>
            <a:ext cx="6965950" cy="460375"/>
          </a:xfrm>
          <a:prstGeom prst="rect">
            <a:avLst/>
          </a:prstGeom>
          <a:noFill/>
          <a:ln w="9525">
            <a:noFill/>
            <a:miter lim="800000"/>
            <a:headEnd/>
            <a:tailEnd/>
          </a:ln>
        </p:spPr>
        <p:txBody>
          <a:bodyPr wrap="none">
            <a:spAutoFit/>
          </a:bodyPr>
          <a:lstStyle/>
          <a:p>
            <a:r>
              <a:rPr lang="de-AT" sz="2400">
                <a:latin typeface="Arial Rounded MT Bold" pitchFamily="34" charset="0"/>
              </a:rPr>
              <a:t>Internationale Stadieneinteilung des Myeloms</a:t>
            </a:r>
          </a:p>
        </p:txBody>
      </p:sp>
      <p:sp>
        <p:nvSpPr>
          <p:cNvPr id="75788" name="Rechteck 5"/>
          <p:cNvSpPr>
            <a:spLocks noChangeArrowheads="1"/>
          </p:cNvSpPr>
          <p:nvPr/>
        </p:nvSpPr>
        <p:spPr bwMode="auto">
          <a:xfrm>
            <a:off x="539750" y="5589588"/>
            <a:ext cx="3671888" cy="276225"/>
          </a:xfrm>
          <a:prstGeom prst="rect">
            <a:avLst/>
          </a:prstGeom>
          <a:noFill/>
          <a:ln w="9525">
            <a:noFill/>
            <a:miter lim="800000"/>
            <a:headEnd/>
            <a:tailEnd/>
          </a:ln>
        </p:spPr>
        <p:txBody>
          <a:bodyPr>
            <a:spAutoFit/>
          </a:bodyPr>
          <a:lstStyle/>
          <a:p>
            <a:r>
              <a:rPr lang="en-US" altLang="ja-JP" sz="1200">
                <a:solidFill>
                  <a:schemeClr val="tx2"/>
                </a:solidFill>
                <a:ea typeface="ＭＳ Ｐゴシック"/>
                <a:cs typeface="ＭＳ Ｐゴシック"/>
              </a:rPr>
              <a:t>Greipp PR, et al. J Clin Oncol. 2005;23:3412-20</a:t>
            </a:r>
            <a:endParaRPr lang="de-AT"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el 1"/>
          <p:cNvSpPr>
            <a:spLocks noGrp="1"/>
          </p:cNvSpPr>
          <p:nvPr>
            <p:ph type="title"/>
          </p:nvPr>
        </p:nvSpPr>
        <p:spPr>
          <a:xfrm>
            <a:off x="457200" y="274638"/>
            <a:ext cx="8229600" cy="850900"/>
          </a:xfrm>
        </p:spPr>
        <p:txBody>
          <a:bodyPr/>
          <a:lstStyle/>
          <a:p>
            <a:pPr eaLnBrk="1" hangingPunct="1"/>
            <a:r>
              <a:rPr lang="de-AT" sz="3200" smtClean="0">
                <a:latin typeface="Arial Rounded MT Bold" pitchFamily="34" charset="0"/>
              </a:rPr>
              <a:t>Verlauf des Multiplen Myeloms</a:t>
            </a:r>
          </a:p>
        </p:txBody>
      </p:sp>
      <p:pic>
        <p:nvPicPr>
          <p:cNvPr id="76802" name="Picture 2"/>
          <p:cNvPicPr>
            <a:picLocks noChangeAspect="1" noChangeArrowheads="1"/>
          </p:cNvPicPr>
          <p:nvPr/>
        </p:nvPicPr>
        <p:blipFill>
          <a:blip r:embed="rId2"/>
          <a:srcRect/>
          <a:stretch>
            <a:fillRect/>
          </a:stretch>
        </p:blipFill>
        <p:spPr bwMode="auto">
          <a:xfrm>
            <a:off x="250825" y="1484313"/>
            <a:ext cx="4429125" cy="4305300"/>
          </a:xfrm>
          <a:prstGeom prst="rect">
            <a:avLst/>
          </a:prstGeom>
          <a:noFill/>
          <a:ln w="9525">
            <a:noFill/>
            <a:miter lim="800000"/>
            <a:headEnd/>
            <a:tailEnd/>
          </a:ln>
        </p:spPr>
      </p:pic>
      <p:graphicFrame>
        <p:nvGraphicFramePr>
          <p:cNvPr id="4" name="Group 83"/>
          <p:cNvGraphicFramePr>
            <a:graphicFrameLocks noGrp="1"/>
          </p:cNvGraphicFramePr>
          <p:nvPr/>
        </p:nvGraphicFramePr>
        <p:xfrm>
          <a:off x="4932363" y="1916113"/>
          <a:ext cx="3771900" cy="1806575"/>
        </p:xfrm>
        <a:graphic>
          <a:graphicData uri="http://schemas.openxmlformats.org/drawingml/2006/table">
            <a:tbl>
              <a:tblPr/>
              <a:tblGrid>
                <a:gridCol w="2182130"/>
                <a:gridCol w="1589766"/>
              </a:tblGrid>
              <a:tr h="388938">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pPr>
                      <a:r>
                        <a:rPr kumimoji="0" lang="en-US" sz="1800" b="1" i="0" u="none" strike="noStrike" cap="none" normalizeH="0" baseline="0" dirty="0" err="1" smtClean="0">
                          <a:ln>
                            <a:noFill/>
                          </a:ln>
                          <a:solidFill>
                            <a:schemeClr val="tx1">
                              <a:lumMod val="60000"/>
                              <a:lumOff val="40000"/>
                            </a:schemeClr>
                          </a:solidFill>
                          <a:effectLst/>
                          <a:latin typeface="Arial" pitchFamily="34" charset="0"/>
                          <a:cs typeface="Arial" pitchFamily="34" charset="0"/>
                          <a:sym typeface="Arial" pitchFamily="34" charset="0"/>
                        </a:rPr>
                        <a:t>Diagnosezeitraum</a:t>
                      </a:r>
                      <a:endParaRPr kumimoji="0" lang="en-US" sz="1800" b="1" i="0" u="none" strike="noStrike" cap="none" normalizeH="0" baseline="0" dirty="0" smtClean="0">
                        <a:ln>
                          <a:noFill/>
                        </a:ln>
                        <a:solidFill>
                          <a:schemeClr val="tx1">
                            <a:lumMod val="60000"/>
                            <a:lumOff val="40000"/>
                          </a:schemeClr>
                        </a:solidFill>
                        <a:effectLst/>
                        <a:latin typeface="Arial" pitchFamily="34" charset="0"/>
                        <a:cs typeface="Arial" pitchFamily="34" charset="0"/>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pPr>
                      <a:r>
                        <a:rPr kumimoji="0" lang="en-US" sz="1800" b="1" i="0" u="none" strike="noStrike" cap="none" normalizeH="0" baseline="0" dirty="0" err="1" smtClean="0">
                          <a:ln>
                            <a:noFill/>
                          </a:ln>
                          <a:solidFill>
                            <a:schemeClr val="tx1">
                              <a:lumMod val="60000"/>
                              <a:lumOff val="40000"/>
                            </a:schemeClr>
                          </a:solidFill>
                          <a:effectLst/>
                          <a:latin typeface="Arial" pitchFamily="34" charset="0"/>
                          <a:cs typeface="Arial" pitchFamily="34" charset="0"/>
                          <a:sym typeface="Arial" pitchFamily="34" charset="0"/>
                        </a:rPr>
                        <a:t>Medianes</a:t>
                      </a:r>
                      <a:r>
                        <a:rPr kumimoji="0" lang="en-US" sz="1800" b="1" i="0" u="none" strike="noStrike" cap="none" normalizeH="0" baseline="0" dirty="0" smtClean="0">
                          <a:ln>
                            <a:noFill/>
                          </a:ln>
                          <a:solidFill>
                            <a:schemeClr val="tx1">
                              <a:lumMod val="60000"/>
                              <a:lumOff val="40000"/>
                            </a:schemeClr>
                          </a:solidFill>
                          <a:effectLst/>
                          <a:latin typeface="Arial" pitchFamily="34" charset="0"/>
                          <a:cs typeface="Arial" pitchFamily="34" charset="0"/>
                          <a:sym typeface="Arial" pitchFamily="34" charset="0"/>
                        </a:rPr>
                        <a:t> OS</a:t>
                      </a:r>
                      <a:endParaRPr kumimoji="0" lang="en-US" sz="1800" b="1" i="0" u="none" strike="noStrike" cap="none" normalizeH="0" baseline="30000" dirty="0" smtClean="0">
                        <a:ln>
                          <a:noFill/>
                        </a:ln>
                        <a:solidFill>
                          <a:schemeClr val="tx1">
                            <a:lumMod val="60000"/>
                            <a:lumOff val="40000"/>
                          </a:schemeClr>
                        </a:solidFill>
                        <a:effectLst/>
                        <a:latin typeface="Arial" pitchFamily="34" charset="0"/>
                        <a:cs typeface="Arial" pitchFamily="34" charset="0"/>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pPr>
                      <a:r>
                        <a:rPr kumimoji="0" lang="en-US" sz="1800" b="0" i="0" u="none" strike="noStrike" cap="none" normalizeH="0" baseline="0" smtClean="0">
                          <a:ln>
                            <a:noFill/>
                          </a:ln>
                          <a:solidFill>
                            <a:schemeClr val="tx1">
                              <a:lumMod val="60000"/>
                              <a:lumOff val="40000"/>
                            </a:schemeClr>
                          </a:solidFill>
                          <a:effectLst/>
                          <a:latin typeface="Arial" pitchFamily="34" charset="0"/>
                          <a:cs typeface="Arial" pitchFamily="34" charset="0"/>
                          <a:sym typeface="Arial" pitchFamily="34" charset="0"/>
                        </a:rPr>
                        <a:t>1995-2000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pPr>
                      <a:r>
                        <a:rPr kumimoji="0" lang="en-US" sz="1800" b="0" i="0" u="none" strike="noStrike" cap="none" normalizeH="0" baseline="0" smtClean="0">
                          <a:ln>
                            <a:noFill/>
                          </a:ln>
                          <a:solidFill>
                            <a:schemeClr val="tx1">
                              <a:lumMod val="60000"/>
                              <a:lumOff val="40000"/>
                            </a:schemeClr>
                          </a:solidFill>
                          <a:effectLst/>
                          <a:latin typeface="Arial" pitchFamily="34" charset="0"/>
                          <a:cs typeface="Arial" pitchFamily="34" charset="0"/>
                          <a:sym typeface="Arial" pitchFamily="34" charset="0"/>
                        </a:rPr>
                        <a:t>30 Monate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pPr>
                      <a:r>
                        <a:rPr kumimoji="0" lang="en-US" sz="1800" b="0" i="0" u="none" strike="noStrike" cap="none" normalizeH="0" baseline="0" smtClean="0">
                          <a:ln>
                            <a:noFill/>
                          </a:ln>
                          <a:solidFill>
                            <a:schemeClr val="tx1">
                              <a:lumMod val="60000"/>
                              <a:lumOff val="40000"/>
                            </a:schemeClr>
                          </a:solidFill>
                          <a:effectLst/>
                          <a:latin typeface="Arial" pitchFamily="34" charset="0"/>
                          <a:cs typeface="Arial" pitchFamily="34" charset="0"/>
                          <a:sym typeface="Arial" pitchFamily="34" charset="0"/>
                        </a:rPr>
                        <a:t>2001-2006</a:t>
                      </a:r>
                      <a:r>
                        <a:rPr kumimoji="0" lang="en-US" sz="1800" b="0" i="0" u="none" strike="noStrike" cap="none" normalizeH="0" baseline="30000" smtClean="0">
                          <a:ln>
                            <a:noFill/>
                          </a:ln>
                          <a:solidFill>
                            <a:schemeClr val="tx1">
                              <a:lumMod val="60000"/>
                              <a:lumOff val="40000"/>
                            </a:schemeClr>
                          </a:solidFill>
                          <a:effectLst/>
                          <a:latin typeface="Arial" pitchFamily="34" charset="0"/>
                          <a:cs typeface="Arial" pitchFamily="34" charset="0"/>
                          <a:sym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rgbClr val="FFFFFF"/>
                        </a:buClr>
                        <a:buSzTx/>
                        <a:buFontTx/>
                        <a:buNone/>
                        <a:tabLst/>
                      </a:pPr>
                      <a:r>
                        <a:rPr kumimoji="0" lang="en-US" sz="1800" b="0" i="0" u="none" strike="noStrike" cap="none" normalizeH="0" baseline="0" smtClean="0">
                          <a:ln>
                            <a:noFill/>
                          </a:ln>
                          <a:solidFill>
                            <a:schemeClr val="tx1">
                              <a:lumMod val="60000"/>
                              <a:lumOff val="40000"/>
                            </a:schemeClr>
                          </a:solidFill>
                          <a:effectLst/>
                          <a:latin typeface="Arial" pitchFamily="34" charset="0"/>
                          <a:cs typeface="Arial" pitchFamily="34" charset="0"/>
                          <a:sym typeface="Arial" pitchFamily="34" charset="0"/>
                        </a:rPr>
                        <a:t>45 Monate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pPr>
                      <a:endParaRPr kumimoji="0" lang="de-DE" sz="1800" b="0" i="0" u="none" strike="noStrike" cap="none" normalizeH="0" baseline="0" dirty="0" smtClean="0">
                        <a:ln>
                          <a:noFill/>
                        </a:ln>
                        <a:solidFill>
                          <a:schemeClr val="tx1">
                            <a:lumMod val="60000"/>
                            <a:lumOff val="40000"/>
                          </a:schemeClr>
                        </a:solidFill>
                        <a:effectLst/>
                        <a:latin typeface="Arial" pitchFamily="34" charset="0"/>
                        <a:cs typeface="Arial" pitchFamily="34" charset="0"/>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rgbClr val="FFFFFF"/>
                        </a:buClr>
                        <a:buSzTx/>
                        <a:buFontTx/>
                        <a:buNone/>
                        <a:tabLst/>
                      </a:pPr>
                      <a:r>
                        <a:rPr kumimoji="0" lang="en-US" sz="1600" b="0" i="0" u="none" strike="noStrike" cap="none" normalizeH="0" baseline="0" dirty="0" smtClean="0">
                          <a:ln>
                            <a:noFill/>
                          </a:ln>
                          <a:solidFill>
                            <a:schemeClr val="tx1">
                              <a:lumMod val="60000"/>
                              <a:lumOff val="40000"/>
                            </a:schemeClr>
                          </a:solidFill>
                          <a:effectLst/>
                          <a:latin typeface="Arial" pitchFamily="34" charset="0"/>
                          <a:cs typeface="Arial" pitchFamily="34" charset="0"/>
                          <a:sym typeface="Arial" pitchFamily="34" charset="0"/>
                        </a:rPr>
                        <a:t>(</a:t>
                      </a:r>
                      <a:r>
                        <a:rPr kumimoji="0" lang="en-US" sz="1600" b="0" i="1" u="none" strike="noStrike" cap="none" normalizeH="0" baseline="0" dirty="0" smtClean="0">
                          <a:ln>
                            <a:noFill/>
                          </a:ln>
                          <a:solidFill>
                            <a:schemeClr val="tx1">
                              <a:lumMod val="60000"/>
                              <a:lumOff val="40000"/>
                            </a:schemeClr>
                          </a:solidFill>
                          <a:effectLst/>
                          <a:latin typeface="Arial" pitchFamily="34" charset="0"/>
                          <a:cs typeface="Arial" pitchFamily="34" charset="0"/>
                          <a:sym typeface="Arial" pitchFamily="34" charset="0"/>
                        </a:rPr>
                        <a:t>P</a:t>
                      </a:r>
                      <a:r>
                        <a:rPr kumimoji="0" lang="en-US" sz="1600" b="0" i="0" u="none" strike="noStrike" cap="none" normalizeH="0" baseline="0" dirty="0" smtClean="0">
                          <a:ln>
                            <a:noFill/>
                          </a:ln>
                          <a:solidFill>
                            <a:schemeClr val="tx1">
                              <a:lumMod val="60000"/>
                              <a:lumOff val="40000"/>
                            </a:schemeClr>
                          </a:solidFill>
                          <a:effectLst/>
                          <a:latin typeface="Arial" pitchFamily="34" charset="0"/>
                          <a:cs typeface="Arial" pitchFamily="34" charset="0"/>
                          <a:sym typeface="Arial" pitchFamily="34" charset="0"/>
                        </a:rPr>
                        <a:t> &lt; 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52"/>
          <p:cNvSpPr txBox="1">
            <a:spLocks noChangeArrowheads="1"/>
          </p:cNvSpPr>
          <p:nvPr/>
        </p:nvSpPr>
        <p:spPr bwMode="auto">
          <a:xfrm>
            <a:off x="5003800" y="4076700"/>
            <a:ext cx="3744913" cy="1776413"/>
          </a:xfrm>
          <a:prstGeom prst="rect">
            <a:avLst/>
          </a:prstGeom>
          <a:solidFill>
            <a:schemeClr val="bg1">
              <a:lumMod val="85000"/>
            </a:schemeClr>
          </a:solidFill>
          <a:ln w="9525">
            <a:noFill/>
            <a:miter lim="800000"/>
            <a:headEnd/>
            <a:tailEnd/>
          </a:ln>
          <a:effectLst/>
        </p:spPr>
        <p:txBody>
          <a:bodyPr/>
          <a:lstStyle/>
          <a:p>
            <a:pPr marL="342900" indent="-342900" algn="ctr">
              <a:spcBef>
                <a:spcPct val="20000"/>
              </a:spcBef>
              <a:buClr>
                <a:srgbClr val="FFFFFF"/>
              </a:buClr>
              <a:defRPr/>
            </a:pP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Eine</a:t>
            </a: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Verlängerung</a:t>
            </a:r>
            <a:r>
              <a:rPr lang="en-US" kern="0" dirty="0">
                <a:latin typeface="+mn-lt"/>
                <a:cs typeface="Arial" pitchFamily="34" charset="0"/>
                <a:sym typeface="Arial" pitchFamily="34" charset="0"/>
              </a:rPr>
              <a:t> des </a:t>
            </a:r>
            <a:r>
              <a:rPr lang="en-US" kern="0" dirty="0" err="1">
                <a:latin typeface="+mn-lt"/>
                <a:cs typeface="Arial" pitchFamily="34" charset="0"/>
                <a:sym typeface="Arial" pitchFamily="34" charset="0"/>
              </a:rPr>
              <a:t>Gesamtüberlebens</a:t>
            </a: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für</a:t>
            </a:r>
            <a:r>
              <a:rPr lang="en-US" kern="0" dirty="0">
                <a:latin typeface="+mn-lt"/>
                <a:cs typeface="Arial" pitchFamily="34" charset="0"/>
                <a:sym typeface="Arial" pitchFamily="34" charset="0"/>
              </a:rPr>
              <a:t> den </a:t>
            </a:r>
            <a:r>
              <a:rPr lang="en-US" kern="0" dirty="0" err="1">
                <a:latin typeface="+mn-lt"/>
                <a:cs typeface="Arial" pitchFamily="34" charset="0"/>
                <a:sym typeface="Arial" pitchFamily="34" charset="0"/>
              </a:rPr>
              <a:t>Diagnosezeitraum</a:t>
            </a:r>
            <a:r>
              <a:rPr lang="en-US" kern="0" dirty="0">
                <a:latin typeface="+mn-lt"/>
                <a:cs typeface="Arial" pitchFamily="34" charset="0"/>
                <a:sym typeface="Arial" pitchFamily="34" charset="0"/>
              </a:rPr>
              <a:t> 2001-2006, </a:t>
            </a:r>
            <a:r>
              <a:rPr lang="en-US" kern="0" dirty="0" err="1">
                <a:latin typeface="+mn-lt"/>
                <a:cs typeface="Arial" pitchFamily="34" charset="0"/>
                <a:sym typeface="Arial" pitchFamily="34" charset="0"/>
              </a:rPr>
              <a:t>wird</a:t>
            </a: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der</a:t>
            </a: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Verwendung</a:t>
            </a:r>
            <a:r>
              <a:rPr lang="en-US" kern="0" dirty="0">
                <a:latin typeface="+mn-lt"/>
                <a:cs typeface="Arial" pitchFamily="34" charset="0"/>
                <a:sym typeface="Arial" pitchFamily="34" charset="0"/>
              </a:rPr>
              <a:t> von </a:t>
            </a:r>
            <a:r>
              <a:rPr lang="en-US" kern="0" dirty="0" err="1">
                <a:latin typeface="+mn-lt"/>
                <a:cs typeface="Arial" pitchFamily="34" charset="0"/>
                <a:sym typeface="Arial" pitchFamily="34" charset="0"/>
              </a:rPr>
              <a:t>neuen</a:t>
            </a: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Wirkstoffen</a:t>
            </a:r>
            <a:r>
              <a:rPr lang="en-US" kern="0" dirty="0">
                <a:latin typeface="+mn-lt"/>
                <a:cs typeface="Arial" pitchFamily="34" charset="0"/>
                <a:sym typeface="Arial" pitchFamily="34" charset="0"/>
              </a:rPr>
              <a:t> </a:t>
            </a:r>
            <a:r>
              <a:rPr lang="en-US" kern="0" dirty="0" err="1">
                <a:latin typeface="+mn-lt"/>
                <a:cs typeface="Arial" pitchFamily="34" charset="0"/>
                <a:sym typeface="Arial" pitchFamily="34" charset="0"/>
              </a:rPr>
              <a:t>zugeschrieben</a:t>
            </a:r>
            <a:endParaRPr lang="en-US" kern="0" dirty="0">
              <a:latin typeface="+mn-lt"/>
              <a:cs typeface="Arial" pitchFamily="34" charset="0"/>
              <a:sym typeface="Arial" pitchFamily="34" charset="0"/>
            </a:endParaRPr>
          </a:p>
        </p:txBody>
      </p:sp>
      <p:sp>
        <p:nvSpPr>
          <p:cNvPr id="76819" name="Rechteck 5"/>
          <p:cNvSpPr>
            <a:spLocks noChangeArrowheads="1"/>
          </p:cNvSpPr>
          <p:nvPr/>
        </p:nvSpPr>
        <p:spPr bwMode="auto">
          <a:xfrm>
            <a:off x="395288" y="5949950"/>
            <a:ext cx="3313112" cy="260350"/>
          </a:xfrm>
          <a:prstGeom prst="rect">
            <a:avLst/>
          </a:prstGeom>
          <a:noFill/>
          <a:ln w="9525">
            <a:noFill/>
            <a:miter lim="800000"/>
            <a:headEnd/>
            <a:tailEnd/>
          </a:ln>
        </p:spPr>
        <p:txBody>
          <a:bodyPr>
            <a:spAutoFit/>
          </a:bodyPr>
          <a:lstStyle/>
          <a:p>
            <a:r>
              <a:rPr lang="en-US" sz="1100">
                <a:ea typeface="Arial Unicode MS" pitchFamily="34" charset="-128"/>
                <a:cs typeface="Arial Unicode MS" pitchFamily="34" charset="-128"/>
                <a:sym typeface="Arial" charset="0"/>
              </a:rPr>
              <a:t>Kumar SK, et al. </a:t>
            </a:r>
            <a:r>
              <a:rPr lang="en-US" sz="1100" i="1">
                <a:ea typeface="Arial Unicode MS" pitchFamily="34" charset="-128"/>
                <a:cs typeface="Arial Unicode MS" pitchFamily="34" charset="-128"/>
                <a:sym typeface="Arial" charset="0"/>
              </a:rPr>
              <a:t>Blood</a:t>
            </a:r>
            <a:r>
              <a:rPr lang="en-US" sz="1100">
                <a:ea typeface="Arial Unicode MS" pitchFamily="34" charset="-128"/>
                <a:cs typeface="Arial Unicode MS" pitchFamily="34" charset="-128"/>
                <a:sym typeface="Arial" charset="0"/>
              </a:rPr>
              <a:t>. 2008;111:2516-2520</a:t>
            </a:r>
            <a:endParaRPr lang="de-AT"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images.paraorkut.com/img/health/images/b/bone_marrow-655.gif"/>
          <p:cNvPicPr>
            <a:picLocks noChangeAspect="1" noChangeArrowheads="1"/>
          </p:cNvPicPr>
          <p:nvPr/>
        </p:nvPicPr>
        <p:blipFill>
          <a:blip r:embed="rId2"/>
          <a:srcRect/>
          <a:stretch>
            <a:fillRect/>
          </a:stretch>
        </p:blipFill>
        <p:spPr bwMode="auto">
          <a:xfrm>
            <a:off x="684213" y="549275"/>
            <a:ext cx="7980362" cy="50641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1"/>
          <p:cNvSpPr>
            <a:spLocks noGrp="1"/>
          </p:cNvSpPr>
          <p:nvPr>
            <p:ph type="title"/>
          </p:nvPr>
        </p:nvSpPr>
        <p:spPr/>
        <p:txBody>
          <a:bodyPr/>
          <a:lstStyle/>
          <a:p>
            <a:pPr eaLnBrk="1" hangingPunct="1"/>
            <a:r>
              <a:rPr lang="de-AT" sz="2800" smtClean="0"/>
              <a:t>Welche Patienten benötigen eine Therapie?</a:t>
            </a:r>
          </a:p>
        </p:txBody>
      </p:sp>
      <p:sp>
        <p:nvSpPr>
          <p:cNvPr id="77826" name="Inhaltsplatzhalter 2"/>
          <p:cNvSpPr>
            <a:spLocks noGrp="1"/>
          </p:cNvSpPr>
          <p:nvPr>
            <p:ph idx="1"/>
          </p:nvPr>
        </p:nvSpPr>
        <p:spPr>
          <a:xfrm>
            <a:off x="1619250" y="1628775"/>
            <a:ext cx="5988050" cy="2836863"/>
          </a:xfrm>
        </p:spPr>
        <p:txBody>
          <a:bodyPr/>
          <a:lstStyle/>
          <a:p>
            <a:pPr eaLnBrk="1" hangingPunct="1"/>
            <a:r>
              <a:rPr lang="de-AT" sz="2400" smtClean="0"/>
              <a:t>Schmerzen</a:t>
            </a:r>
          </a:p>
          <a:p>
            <a:pPr eaLnBrk="1" hangingPunct="1"/>
            <a:r>
              <a:rPr lang="de-AT" sz="2400" smtClean="0"/>
              <a:t>Knochenläsionen</a:t>
            </a:r>
          </a:p>
          <a:p>
            <a:pPr eaLnBrk="1" hangingPunct="1"/>
            <a:r>
              <a:rPr lang="de-AT" sz="2400" smtClean="0"/>
              <a:t>Blutarmut (Anämie=)</a:t>
            </a:r>
          </a:p>
          <a:p>
            <a:pPr eaLnBrk="1" hangingPunct="1"/>
            <a:r>
              <a:rPr lang="de-AT" sz="2400" smtClean="0"/>
              <a:t>Nierenfunktionseinschränkungen</a:t>
            </a:r>
          </a:p>
          <a:p>
            <a:pPr eaLnBrk="1" hangingPunct="1"/>
            <a:r>
              <a:rPr lang="de-AT" sz="2400" smtClean="0"/>
              <a:t>Hyperkalziämie</a:t>
            </a:r>
          </a:p>
          <a:p>
            <a:pPr eaLnBrk="1" hangingPunct="1"/>
            <a:r>
              <a:rPr lang="de-AT" sz="2400" smtClean="0"/>
              <a:t>Drohende Komplikationen</a:t>
            </a:r>
          </a:p>
        </p:txBody>
      </p:sp>
      <p:sp>
        <p:nvSpPr>
          <p:cNvPr id="77827" name="Textfeld 4"/>
          <p:cNvSpPr txBox="1">
            <a:spLocks noChangeArrowheads="1"/>
          </p:cNvSpPr>
          <p:nvPr/>
        </p:nvSpPr>
        <p:spPr bwMode="auto">
          <a:xfrm>
            <a:off x="684213" y="6308725"/>
            <a:ext cx="1871662" cy="369888"/>
          </a:xfrm>
          <a:prstGeom prst="rect">
            <a:avLst/>
          </a:prstGeom>
          <a:noFill/>
          <a:ln w="9525">
            <a:noFill/>
            <a:miter lim="800000"/>
            <a:headEnd/>
            <a:tailEnd/>
          </a:ln>
        </p:spPr>
        <p:txBody>
          <a:bodyPr>
            <a:spAutoFit/>
          </a:bodyPr>
          <a:lstStyle/>
          <a:p>
            <a:r>
              <a:rPr lang="de-AT"/>
              <a:t>Nach Gastl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p:cNvSpPr>
            <a:spLocks noGrp="1"/>
          </p:cNvSpPr>
          <p:nvPr>
            <p:ph type="title"/>
          </p:nvPr>
        </p:nvSpPr>
        <p:spPr/>
        <p:txBody>
          <a:bodyPr/>
          <a:lstStyle/>
          <a:p>
            <a:pPr eaLnBrk="1" hangingPunct="1"/>
            <a:r>
              <a:rPr lang="de-AT" smtClean="0"/>
              <a:t>Therapieziele beim Multiplen Myelom</a:t>
            </a:r>
          </a:p>
        </p:txBody>
      </p:sp>
      <p:sp>
        <p:nvSpPr>
          <p:cNvPr id="78850" name="Inhaltsplatzhalter 2"/>
          <p:cNvSpPr>
            <a:spLocks noGrp="1"/>
          </p:cNvSpPr>
          <p:nvPr>
            <p:ph idx="1"/>
          </p:nvPr>
        </p:nvSpPr>
        <p:spPr/>
        <p:txBody>
          <a:bodyPr/>
          <a:lstStyle/>
          <a:p>
            <a:pPr eaLnBrk="1" hangingPunct="1"/>
            <a:r>
              <a:rPr lang="de-AT" sz="2800" smtClean="0"/>
              <a:t>Linderung/Beseitigung von Beschwerden</a:t>
            </a:r>
          </a:p>
          <a:p>
            <a:pPr eaLnBrk="1" hangingPunct="1"/>
            <a:r>
              <a:rPr lang="de-AT" sz="2800" smtClean="0"/>
              <a:t>Vermeidung von Komplikationen</a:t>
            </a:r>
          </a:p>
          <a:p>
            <a:pPr eaLnBrk="1" hangingPunct="1"/>
            <a:r>
              <a:rPr lang="de-AT" sz="2800" smtClean="0"/>
              <a:t>Verbesserung der Lebensqualität</a:t>
            </a:r>
          </a:p>
          <a:p>
            <a:pPr eaLnBrk="1" hangingPunct="1"/>
            <a:r>
              <a:rPr lang="de-AT" sz="2800" smtClean="0"/>
              <a:t>Verlängerung der Überlebenszeit</a:t>
            </a:r>
          </a:p>
          <a:p>
            <a:pPr eaLnBrk="1" hangingPunct="1"/>
            <a:r>
              <a:rPr lang="de-AT" sz="2800" smtClean="0"/>
              <a:t>Heilung:  </a:t>
            </a:r>
          </a:p>
          <a:p>
            <a:pPr lvl="1" eaLnBrk="1" hangingPunct="1"/>
            <a:r>
              <a:rPr lang="de-AT" sz="2400" smtClean="0"/>
              <a:t>bei jungen Patienten (&lt;40 a) mit allogenerStammzelltransplantation</a:t>
            </a:r>
          </a:p>
          <a:p>
            <a:pPr lvl="1" eaLnBrk="1" hangingPunct="1"/>
            <a:r>
              <a:rPr lang="de-AT" sz="2400" smtClean="0"/>
              <a:t>Bei isoliertem Plasmozytom: Radiotherapie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de-AT" smtClean="0"/>
              <a:t>Therapie</a:t>
            </a:r>
          </a:p>
        </p:txBody>
      </p:sp>
      <p:sp>
        <p:nvSpPr>
          <p:cNvPr id="79874" name="Rectangle 3"/>
          <p:cNvSpPr>
            <a:spLocks noGrp="1" noChangeArrowheads="1"/>
          </p:cNvSpPr>
          <p:nvPr>
            <p:ph type="body" idx="1"/>
          </p:nvPr>
        </p:nvSpPr>
        <p:spPr/>
        <p:txBody>
          <a:bodyPr/>
          <a:lstStyle/>
          <a:p>
            <a:pPr eaLnBrk="1" hangingPunct="1">
              <a:lnSpc>
                <a:spcPct val="90000"/>
              </a:lnSpc>
            </a:pPr>
            <a:r>
              <a:rPr lang="de-AT" sz="2800" b="1" u="sng" smtClean="0">
                <a:solidFill>
                  <a:srgbClr val="7030A0"/>
                </a:solidFill>
              </a:rPr>
              <a:t>Frühstadium</a:t>
            </a:r>
            <a:r>
              <a:rPr lang="de-AT" sz="2800" smtClean="0">
                <a:solidFill>
                  <a:srgbClr val="7030A0"/>
                </a:solidFill>
              </a:rPr>
              <a:t>: </a:t>
            </a:r>
            <a:r>
              <a:rPr lang="de-AT" sz="2800" smtClean="0"/>
              <a:t>Beobachtung, Kontrollen</a:t>
            </a:r>
          </a:p>
          <a:p>
            <a:pPr eaLnBrk="1" hangingPunct="1">
              <a:lnSpc>
                <a:spcPct val="90000"/>
              </a:lnSpc>
            </a:pPr>
            <a:r>
              <a:rPr lang="de-AT" sz="2800" smtClean="0"/>
              <a:t>Bei </a:t>
            </a:r>
            <a:r>
              <a:rPr lang="de-AT" sz="2800" b="1" u="sng" smtClean="0">
                <a:solidFill>
                  <a:srgbClr val="7030A0"/>
                </a:solidFill>
              </a:rPr>
              <a:t>Symptomen und Komplikationen</a:t>
            </a:r>
            <a:r>
              <a:rPr lang="de-AT" sz="2800" smtClean="0"/>
              <a:t>: </a:t>
            </a:r>
          </a:p>
          <a:p>
            <a:pPr lvl="1" eaLnBrk="1" hangingPunct="1">
              <a:lnSpc>
                <a:spcPct val="90000"/>
              </a:lnSpc>
            </a:pPr>
            <a:r>
              <a:rPr lang="de-AT" smtClean="0"/>
              <a:t>Chemotherapie</a:t>
            </a:r>
          </a:p>
          <a:p>
            <a:pPr lvl="1" eaLnBrk="1" hangingPunct="1">
              <a:lnSpc>
                <a:spcPct val="90000"/>
              </a:lnSpc>
            </a:pPr>
            <a:r>
              <a:rPr lang="de-AT" smtClean="0"/>
              <a:t>Medikamente die das Immunsystem beeinflussen</a:t>
            </a:r>
          </a:p>
          <a:p>
            <a:pPr lvl="1" eaLnBrk="1" hangingPunct="1">
              <a:lnSpc>
                <a:spcPct val="90000"/>
              </a:lnSpc>
            </a:pPr>
            <a:r>
              <a:rPr lang="de-AT" smtClean="0"/>
              <a:t>Medikamente die Knochenauflösung verhindern</a:t>
            </a:r>
          </a:p>
          <a:p>
            <a:pPr lvl="1" eaLnBrk="1" hangingPunct="1">
              <a:lnSpc>
                <a:spcPct val="90000"/>
              </a:lnSpc>
            </a:pPr>
            <a:r>
              <a:rPr lang="de-AT" smtClean="0"/>
              <a:t>Knochenmarkstransplantation</a:t>
            </a:r>
          </a:p>
          <a:p>
            <a:pPr lvl="1" eaLnBrk="1" hangingPunct="1">
              <a:lnSpc>
                <a:spcPct val="90000"/>
              </a:lnSpc>
            </a:pPr>
            <a:r>
              <a:rPr lang="de-AT" smtClean="0"/>
              <a:t>Operationen von Brüchen</a:t>
            </a:r>
          </a:p>
          <a:p>
            <a:pPr lvl="1" eaLnBrk="1" hangingPunct="1">
              <a:lnSpc>
                <a:spcPct val="90000"/>
              </a:lnSpc>
              <a:buFontTx/>
              <a:buNone/>
            </a:pPr>
            <a:endParaRPr lang="de-AT"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lstStyle/>
          <a:p>
            <a:pPr eaLnBrk="1" hangingPunct="1"/>
            <a:r>
              <a:rPr lang="de-AT" smtClean="0"/>
              <a:t>Hochdosischemotherapie mit Stammzellrückgabe</a:t>
            </a:r>
          </a:p>
        </p:txBody>
      </p:sp>
      <p:sp>
        <p:nvSpPr>
          <p:cNvPr id="80898" name="Inhaltsplatzhalter 2"/>
          <p:cNvSpPr>
            <a:spLocks noGrp="1"/>
          </p:cNvSpPr>
          <p:nvPr>
            <p:ph idx="1"/>
          </p:nvPr>
        </p:nvSpPr>
        <p:spPr/>
        <p:txBody>
          <a:bodyPr/>
          <a:lstStyle/>
          <a:p>
            <a:pPr eaLnBrk="1" hangingPunct="1"/>
            <a:endParaRPr lang="de-DE"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2"/>
          <a:srcRect/>
          <a:stretch>
            <a:fillRect/>
          </a:stretch>
        </p:blipFill>
        <p:spPr bwMode="auto">
          <a:xfrm>
            <a:off x="611188" y="260350"/>
            <a:ext cx="7831137" cy="6264275"/>
          </a:xfrm>
          <a:prstGeom prst="rect">
            <a:avLst/>
          </a:prstGeom>
          <a:noFill/>
          <a:ln w="9525">
            <a:noFill/>
            <a:miter lim="800000"/>
            <a:headEnd/>
            <a:tailEnd/>
          </a:ln>
        </p:spPr>
      </p:pic>
      <p:sp>
        <p:nvSpPr>
          <p:cNvPr id="4" name="Rechteck 3"/>
          <p:cNvSpPr/>
          <p:nvPr/>
        </p:nvSpPr>
        <p:spPr>
          <a:xfrm>
            <a:off x="179388" y="188913"/>
            <a:ext cx="8569325" cy="86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 name="Rechteck 4"/>
          <p:cNvSpPr/>
          <p:nvPr/>
        </p:nvSpPr>
        <p:spPr>
          <a:xfrm>
            <a:off x="395288" y="6237288"/>
            <a:ext cx="8353425"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6" name="Rechteck 5"/>
          <p:cNvSpPr/>
          <p:nvPr/>
        </p:nvSpPr>
        <p:spPr>
          <a:xfrm>
            <a:off x="8027988" y="765175"/>
            <a:ext cx="792162" cy="5543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7" name="Rechteck 6"/>
          <p:cNvSpPr/>
          <p:nvPr/>
        </p:nvSpPr>
        <p:spPr>
          <a:xfrm>
            <a:off x="323850" y="836613"/>
            <a:ext cx="719138" cy="5545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81926" name="Textfeld 7"/>
          <p:cNvSpPr txBox="1">
            <a:spLocks noChangeArrowheads="1"/>
          </p:cNvSpPr>
          <p:nvPr/>
        </p:nvSpPr>
        <p:spPr bwMode="auto">
          <a:xfrm>
            <a:off x="900113" y="6381750"/>
            <a:ext cx="2663825" cy="338138"/>
          </a:xfrm>
          <a:prstGeom prst="rect">
            <a:avLst/>
          </a:prstGeom>
          <a:noFill/>
          <a:ln w="9525">
            <a:noFill/>
            <a:miter lim="800000"/>
            <a:headEnd/>
            <a:tailEnd/>
          </a:ln>
        </p:spPr>
        <p:txBody>
          <a:bodyPr>
            <a:spAutoFit/>
          </a:bodyPr>
          <a:lstStyle/>
          <a:p>
            <a:r>
              <a:rPr lang="de-AT" sz="1600"/>
              <a:t>Gunsilius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el 1"/>
          <p:cNvSpPr>
            <a:spLocks noGrp="1"/>
          </p:cNvSpPr>
          <p:nvPr>
            <p:ph type="title"/>
          </p:nvPr>
        </p:nvSpPr>
        <p:spPr/>
        <p:txBody>
          <a:bodyPr/>
          <a:lstStyle/>
          <a:p>
            <a:pPr eaLnBrk="1" hangingPunct="1"/>
            <a:r>
              <a:rPr lang="de-AT" smtClean="0"/>
              <a:t>Therapie</a:t>
            </a:r>
          </a:p>
        </p:txBody>
      </p:sp>
      <p:sp>
        <p:nvSpPr>
          <p:cNvPr id="82946" name="Inhaltsplatzhalter 2"/>
          <p:cNvSpPr>
            <a:spLocks noGrp="1"/>
          </p:cNvSpPr>
          <p:nvPr>
            <p:ph idx="1"/>
          </p:nvPr>
        </p:nvSpPr>
        <p:spPr>
          <a:xfrm>
            <a:off x="468313" y="1412875"/>
            <a:ext cx="8229600" cy="2016125"/>
          </a:xfrm>
        </p:spPr>
        <p:txBody>
          <a:bodyPr/>
          <a:lstStyle/>
          <a:p>
            <a:pPr eaLnBrk="1" hangingPunct="1">
              <a:buFontTx/>
              <a:buNone/>
            </a:pPr>
            <a:r>
              <a:rPr lang="de-AT" sz="1600" b="1" smtClean="0"/>
              <a:t>Chemotherapie</a:t>
            </a:r>
            <a:r>
              <a:rPr lang="de-AT" sz="1600" smtClean="0"/>
              <a:t>: </a:t>
            </a:r>
          </a:p>
          <a:p>
            <a:pPr eaLnBrk="1" hangingPunct="1"/>
            <a:r>
              <a:rPr lang="de-AT" sz="1600" smtClean="0"/>
              <a:t>Medikamente die Zellwachstum hemmen und gegen das abnorme Wachstum der Krebszellen gerichtet sind</a:t>
            </a:r>
          </a:p>
          <a:p>
            <a:pPr eaLnBrk="1" hangingPunct="1"/>
            <a:r>
              <a:rPr lang="de-AT" sz="1600" smtClean="0"/>
              <a:t>Beim MM:  Melphalan, Cyclophosphamid und Doxorubicin (= Adriamycin), Bendamustin</a:t>
            </a:r>
          </a:p>
          <a:p>
            <a:pPr eaLnBrk="1" hangingPunct="1"/>
            <a:r>
              <a:rPr lang="de-AT" sz="1600" smtClean="0"/>
              <a:t>Melphalan wird auch in sehr hoher Dosierung im Rahmen der sog. Hochdosistherapie verwendet</a:t>
            </a:r>
          </a:p>
          <a:p>
            <a:pPr eaLnBrk="1" hangingPunct="1"/>
            <a:endParaRPr lang="de-AT" sz="1600" smtClean="0"/>
          </a:p>
        </p:txBody>
      </p:sp>
      <p:pic>
        <p:nvPicPr>
          <p:cNvPr id="82947" name="Picture 2" descr="http://www.cancerlink.org/wp-content/uploads/Chemotherapy.jpg"/>
          <p:cNvPicPr>
            <a:picLocks noChangeAspect="1" noChangeArrowheads="1"/>
          </p:cNvPicPr>
          <p:nvPr/>
        </p:nvPicPr>
        <p:blipFill>
          <a:blip r:embed="rId2"/>
          <a:srcRect/>
          <a:stretch>
            <a:fillRect/>
          </a:stretch>
        </p:blipFill>
        <p:spPr bwMode="auto">
          <a:xfrm>
            <a:off x="900113" y="3357563"/>
            <a:ext cx="6911975" cy="291941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el 1"/>
          <p:cNvSpPr>
            <a:spLocks noGrp="1"/>
          </p:cNvSpPr>
          <p:nvPr>
            <p:ph type="title"/>
          </p:nvPr>
        </p:nvSpPr>
        <p:spPr/>
        <p:txBody>
          <a:bodyPr/>
          <a:lstStyle/>
          <a:p>
            <a:pPr eaLnBrk="1" hangingPunct="1"/>
            <a:r>
              <a:rPr lang="de-AT" smtClean="0"/>
              <a:t>Therapie</a:t>
            </a:r>
          </a:p>
        </p:txBody>
      </p:sp>
      <p:sp>
        <p:nvSpPr>
          <p:cNvPr id="83970" name="Inhaltsplatzhalter 2"/>
          <p:cNvSpPr>
            <a:spLocks noGrp="1"/>
          </p:cNvSpPr>
          <p:nvPr>
            <p:ph idx="1"/>
          </p:nvPr>
        </p:nvSpPr>
        <p:spPr>
          <a:xfrm>
            <a:off x="457200" y="1600200"/>
            <a:ext cx="8229600" cy="1108075"/>
          </a:xfrm>
        </p:spPr>
        <p:txBody>
          <a:bodyPr/>
          <a:lstStyle/>
          <a:p>
            <a:pPr eaLnBrk="1" hangingPunct="1">
              <a:buFontTx/>
              <a:buNone/>
            </a:pPr>
            <a:r>
              <a:rPr lang="de-AT" sz="1800" b="1" smtClean="0"/>
              <a:t>Dexamethason</a:t>
            </a:r>
            <a:r>
              <a:rPr lang="de-AT" sz="1800" smtClean="0"/>
              <a:t>: </a:t>
            </a:r>
          </a:p>
          <a:p>
            <a:pPr eaLnBrk="1" hangingPunct="1"/>
            <a:r>
              <a:rPr lang="de-AT" sz="1800" smtClean="0"/>
              <a:t>Kortisonpräparat </a:t>
            </a:r>
          </a:p>
          <a:p>
            <a:pPr eaLnBrk="1" hangingPunct="1"/>
            <a:r>
              <a:rPr lang="de-AT" sz="1800" smtClean="0"/>
              <a:t>bewirkt bei Myelomzellen eine Beschleunigung des natürlichen Zelltods (Apoptose)</a:t>
            </a:r>
          </a:p>
          <a:p>
            <a:pPr eaLnBrk="1" hangingPunct="1"/>
            <a:r>
              <a:rPr lang="de-AT" sz="1800" smtClean="0"/>
              <a:t>Wird in der Myelomtherapie daher insbesondere in Kombination mit Chemotherapie, aber auch den neuen Substanzen, verwendet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el 1"/>
          <p:cNvSpPr>
            <a:spLocks noGrp="1"/>
          </p:cNvSpPr>
          <p:nvPr>
            <p:ph type="title"/>
          </p:nvPr>
        </p:nvSpPr>
        <p:spPr/>
        <p:txBody>
          <a:bodyPr/>
          <a:lstStyle/>
          <a:p>
            <a:pPr eaLnBrk="1" hangingPunct="1"/>
            <a:r>
              <a:rPr lang="de-AT" smtClean="0"/>
              <a:t>Therapie</a:t>
            </a:r>
          </a:p>
        </p:txBody>
      </p:sp>
      <p:sp>
        <p:nvSpPr>
          <p:cNvPr id="3" name="Inhaltsplatzhalter 2"/>
          <p:cNvSpPr>
            <a:spLocks noGrp="1"/>
          </p:cNvSpPr>
          <p:nvPr>
            <p:ph idx="1"/>
          </p:nvPr>
        </p:nvSpPr>
        <p:spPr>
          <a:xfrm>
            <a:off x="457200" y="1600200"/>
            <a:ext cx="8229600" cy="1612900"/>
          </a:xfrm>
        </p:spPr>
        <p:txBody>
          <a:bodyPr/>
          <a:lstStyle/>
          <a:p>
            <a:pPr eaLnBrk="1" hangingPunct="1">
              <a:buFontTx/>
              <a:buNone/>
              <a:defRPr/>
            </a:pPr>
            <a:r>
              <a:rPr lang="de-AT" sz="1600" b="1" dirty="0" smtClean="0"/>
              <a:t>Thalidomid</a:t>
            </a:r>
            <a:r>
              <a:rPr lang="de-AT" sz="1600" dirty="0" smtClean="0"/>
              <a:t>: (Contergan): </a:t>
            </a:r>
          </a:p>
          <a:p>
            <a:pPr eaLnBrk="1" hangingPunct="1">
              <a:defRPr/>
            </a:pPr>
            <a:r>
              <a:rPr lang="de-AT" sz="1600" b="1" u="sng" dirty="0" smtClean="0">
                <a:solidFill>
                  <a:schemeClr val="accent6">
                    <a:lumMod val="60000"/>
                    <a:lumOff val="40000"/>
                  </a:schemeClr>
                </a:solidFill>
              </a:rPr>
              <a:t>Unterbindet Kontakte von </a:t>
            </a:r>
            <a:r>
              <a:rPr lang="de-AT" sz="1600" b="1" u="sng" dirty="0" err="1" smtClean="0">
                <a:solidFill>
                  <a:schemeClr val="accent6">
                    <a:lumMod val="60000"/>
                    <a:lumOff val="40000"/>
                  </a:schemeClr>
                </a:solidFill>
              </a:rPr>
              <a:t>Myelomzellen</a:t>
            </a:r>
            <a:r>
              <a:rPr lang="de-AT" sz="1600" b="1" u="sng" dirty="0" smtClean="0">
                <a:solidFill>
                  <a:schemeClr val="accent6">
                    <a:lumMod val="60000"/>
                    <a:lumOff val="40000"/>
                  </a:schemeClr>
                </a:solidFill>
              </a:rPr>
              <a:t> </a:t>
            </a:r>
            <a:r>
              <a:rPr lang="de-AT" sz="1600" dirty="0" smtClean="0"/>
              <a:t>mit den umgebenden Zellen des Knochenmarks unterbindet. </a:t>
            </a:r>
            <a:r>
              <a:rPr lang="de-AT" sz="1600" dirty="0" err="1" smtClean="0"/>
              <a:t>Myelomzellen</a:t>
            </a:r>
            <a:r>
              <a:rPr lang="de-AT" sz="1600" dirty="0" smtClean="0"/>
              <a:t> sind sehr von Wachstumsfaktoren aus den normalen Bindegewebszellen des Knochenmarks, auch </a:t>
            </a:r>
            <a:r>
              <a:rPr lang="de-AT" sz="1600" dirty="0" err="1" smtClean="0"/>
              <a:t>Stromazellen</a:t>
            </a:r>
            <a:r>
              <a:rPr lang="de-AT" sz="1600" dirty="0" smtClean="0"/>
              <a:t> genannt, abhängig. Solche Kontakte werden von Thalidomid gehemmt,</a:t>
            </a:r>
          </a:p>
          <a:p>
            <a:pPr eaLnBrk="1" hangingPunct="1">
              <a:defRPr/>
            </a:pPr>
            <a:r>
              <a:rPr lang="de-AT" sz="1600" b="1" u="sng" dirty="0" smtClean="0">
                <a:solidFill>
                  <a:schemeClr val="accent6">
                    <a:lumMod val="60000"/>
                    <a:lumOff val="40000"/>
                  </a:schemeClr>
                </a:solidFill>
              </a:rPr>
              <a:t>Hemmt die Neubildung von </a:t>
            </a:r>
            <a:r>
              <a:rPr lang="de-AT" sz="1600" b="1" u="sng" dirty="0" err="1" smtClean="0">
                <a:solidFill>
                  <a:schemeClr val="accent6">
                    <a:lumMod val="60000"/>
                    <a:lumOff val="40000"/>
                  </a:schemeClr>
                </a:solidFill>
              </a:rPr>
              <a:t>Blutgefässen</a:t>
            </a:r>
            <a:r>
              <a:rPr lang="de-AT" sz="1600" b="1" u="sng" dirty="0" smtClean="0">
                <a:solidFill>
                  <a:schemeClr val="accent6">
                    <a:lumMod val="60000"/>
                    <a:lumOff val="40000"/>
                  </a:schemeClr>
                </a:solidFill>
              </a:rPr>
              <a:t> </a:t>
            </a:r>
            <a:r>
              <a:rPr lang="de-AT" sz="1600" dirty="0" smtClean="0"/>
              <a:t>in der unmittelbaren Umgebung der Tumorzellen. </a:t>
            </a:r>
          </a:p>
          <a:p>
            <a:pPr eaLnBrk="1" hangingPunct="1">
              <a:defRPr/>
            </a:pPr>
            <a:r>
              <a:rPr lang="de-AT" sz="1600" b="1" u="sng" dirty="0" smtClean="0">
                <a:solidFill>
                  <a:schemeClr val="accent6">
                    <a:lumMod val="60000"/>
                    <a:lumOff val="40000"/>
                  </a:schemeClr>
                </a:solidFill>
              </a:rPr>
              <a:t>Abwehrzellen des Körpers </a:t>
            </a:r>
            <a:r>
              <a:rPr lang="de-AT" sz="1600" dirty="0" smtClean="0"/>
              <a:t>(sog. T-Lymphozyten und NK-Zellen) werden durch Thalidomid beeinflusst, indem deren Zahl und Aktivität gesteigert wird.</a:t>
            </a:r>
          </a:p>
          <a:p>
            <a:pPr eaLnBrk="1" hangingPunct="1">
              <a:defRPr/>
            </a:pPr>
            <a:endParaRPr lang="de-AT" sz="1600" dirty="0"/>
          </a:p>
        </p:txBody>
      </p:sp>
      <p:pic>
        <p:nvPicPr>
          <p:cNvPr id="84995" name="Picture 2" descr="http://images.zeit.de/wissen/gesundheit/2010-03/contergan-medikament/contergan-medikament-540x304.jpg"/>
          <p:cNvPicPr>
            <a:picLocks noChangeAspect="1" noChangeArrowheads="1"/>
          </p:cNvPicPr>
          <p:nvPr/>
        </p:nvPicPr>
        <p:blipFill>
          <a:blip r:embed="rId2"/>
          <a:srcRect/>
          <a:stretch>
            <a:fillRect/>
          </a:stretch>
        </p:blipFill>
        <p:spPr bwMode="auto">
          <a:xfrm>
            <a:off x="250825" y="4184650"/>
            <a:ext cx="3673475" cy="2068513"/>
          </a:xfrm>
          <a:prstGeom prst="rect">
            <a:avLst/>
          </a:prstGeom>
          <a:noFill/>
          <a:ln w="9525">
            <a:noFill/>
            <a:miter lim="800000"/>
            <a:headEnd/>
            <a:tailEnd/>
          </a:ln>
        </p:spPr>
      </p:pic>
      <p:pic>
        <p:nvPicPr>
          <p:cNvPr id="84996" name="Picture 4" descr="http://t2.gstatic.com/images?q=tbn:ANd9GcR_E68hvgqMxgIsOnXCuVFrg1add-tetZsMHx8YFpob-TmH7U4Jwg&amp;t=1"/>
          <p:cNvPicPr>
            <a:picLocks noChangeAspect="1" noChangeArrowheads="1"/>
          </p:cNvPicPr>
          <p:nvPr/>
        </p:nvPicPr>
        <p:blipFill>
          <a:blip r:embed="rId3"/>
          <a:srcRect/>
          <a:stretch>
            <a:fillRect/>
          </a:stretch>
        </p:blipFill>
        <p:spPr bwMode="auto">
          <a:xfrm>
            <a:off x="5148263" y="4365625"/>
            <a:ext cx="2581275" cy="17716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el 1"/>
          <p:cNvSpPr>
            <a:spLocks noGrp="1"/>
          </p:cNvSpPr>
          <p:nvPr>
            <p:ph type="title"/>
          </p:nvPr>
        </p:nvSpPr>
        <p:spPr/>
        <p:txBody>
          <a:bodyPr/>
          <a:lstStyle/>
          <a:p>
            <a:pPr eaLnBrk="1" hangingPunct="1"/>
            <a:r>
              <a:rPr lang="de-AT" smtClean="0"/>
              <a:t>Therapie</a:t>
            </a:r>
          </a:p>
        </p:txBody>
      </p:sp>
      <p:sp>
        <p:nvSpPr>
          <p:cNvPr id="86018" name="Inhaltsplatzhalter 2"/>
          <p:cNvSpPr>
            <a:spLocks noGrp="1"/>
          </p:cNvSpPr>
          <p:nvPr>
            <p:ph idx="1"/>
          </p:nvPr>
        </p:nvSpPr>
        <p:spPr>
          <a:xfrm>
            <a:off x="457200" y="1600200"/>
            <a:ext cx="8229600" cy="1828800"/>
          </a:xfrm>
        </p:spPr>
        <p:txBody>
          <a:bodyPr/>
          <a:lstStyle/>
          <a:p>
            <a:pPr eaLnBrk="1" hangingPunct="1"/>
            <a:r>
              <a:rPr lang="de-AT" sz="1600" b="1" smtClean="0"/>
              <a:t>Lenalidomid</a:t>
            </a:r>
            <a:r>
              <a:rPr lang="de-AT" sz="1600" smtClean="0"/>
              <a:t>: </a:t>
            </a:r>
          </a:p>
          <a:p>
            <a:pPr eaLnBrk="1" hangingPunct="1"/>
            <a:r>
              <a:rPr lang="de-AT" sz="1600" smtClean="0"/>
              <a:t>Weiterentwicklung von Thalidomid, gleicher Wirkmechanismus</a:t>
            </a:r>
          </a:p>
          <a:p>
            <a:pPr eaLnBrk="1" hangingPunct="1"/>
            <a:r>
              <a:rPr lang="de-AT" sz="1600" smtClean="0"/>
              <a:t>Weniger Nebenwirkungen ( weniger Müdigkeit, kaum Neuropathie)</a:t>
            </a:r>
          </a:p>
          <a:p>
            <a:pPr eaLnBrk="1" hangingPunct="1"/>
            <a:r>
              <a:rPr lang="de-AT" sz="1600" smtClean="0"/>
              <a:t>Dafür mehr Blutbildveränderungen</a:t>
            </a:r>
          </a:p>
          <a:p>
            <a:pPr eaLnBrk="1" hangingPunct="1"/>
            <a:r>
              <a:rPr lang="de-AT" sz="1600" smtClean="0"/>
              <a:t>Lenalidomid wird typischerweise mit Dexamethason kombiniert eingesetzt, da sich dadurch eine günstige Ergänzung der Wirksamkeit ergibt.</a:t>
            </a:r>
          </a:p>
          <a:p>
            <a:pPr eaLnBrk="1" hangingPunct="1"/>
            <a:endParaRPr lang="de-AT" sz="1600" smtClean="0"/>
          </a:p>
          <a:p>
            <a:pPr eaLnBrk="1" hangingPunct="1"/>
            <a:endParaRPr lang="de-AT" sz="16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p:txBody>
          <a:bodyPr/>
          <a:lstStyle/>
          <a:p>
            <a:pPr eaLnBrk="1" hangingPunct="1"/>
            <a:r>
              <a:rPr lang="de-AT" smtClean="0"/>
              <a:t>Therapie</a:t>
            </a:r>
          </a:p>
        </p:txBody>
      </p:sp>
      <p:sp>
        <p:nvSpPr>
          <p:cNvPr id="87042" name="Inhaltsplatzhalter 2"/>
          <p:cNvSpPr>
            <a:spLocks noGrp="1"/>
          </p:cNvSpPr>
          <p:nvPr>
            <p:ph idx="1"/>
          </p:nvPr>
        </p:nvSpPr>
        <p:spPr>
          <a:xfrm>
            <a:off x="457200" y="1600200"/>
            <a:ext cx="8229600" cy="1181100"/>
          </a:xfrm>
        </p:spPr>
        <p:txBody>
          <a:bodyPr/>
          <a:lstStyle/>
          <a:p>
            <a:pPr eaLnBrk="1" hangingPunct="1">
              <a:buFontTx/>
              <a:buNone/>
            </a:pPr>
            <a:r>
              <a:rPr lang="de-AT" sz="1600" b="1" smtClean="0"/>
              <a:t>Bortezomib</a:t>
            </a:r>
            <a:r>
              <a:rPr lang="de-AT" sz="1600" smtClean="0"/>
              <a:t>: </a:t>
            </a:r>
          </a:p>
          <a:p>
            <a:pPr eaLnBrk="1" hangingPunct="1"/>
            <a:r>
              <a:rPr lang="de-AT" sz="1600" smtClean="0"/>
              <a:t>Bortezomib blockiert im Inneren der Myelomzellen eine Struktur, welche für die Entsorgung von Eiweißkörpern des Zellstoffwechsels entscheidend ist. Dies führt vereinfacht dargestellt dazu, dass die Myelomzelle an ihren eigenen Abfallprodukten zugrunde geht. Dadurch werden aber auch weitere Zellstoffwechselwege blockiert, sodass die Myelomzelle wichtige Wachstumssignale aus der Umgebung (ähnlich wie bei Thalidomid) nicht empfangen kann. </a:t>
            </a:r>
          </a:p>
          <a:p>
            <a:pPr eaLnBrk="1" hangingPunct="1"/>
            <a:endParaRPr lang="de-AT" sz="1600" smtClean="0"/>
          </a:p>
        </p:txBody>
      </p:sp>
      <p:pic>
        <p:nvPicPr>
          <p:cNvPr id="87043" name="Picture 2" descr="http://journals.prous.com/journals/dof/20022711/html/df271079/images/Bortezomib_f2.jpg"/>
          <p:cNvPicPr>
            <a:picLocks noChangeAspect="1" noChangeArrowheads="1"/>
          </p:cNvPicPr>
          <p:nvPr/>
        </p:nvPicPr>
        <p:blipFill>
          <a:blip r:embed="rId2"/>
          <a:srcRect/>
          <a:stretch>
            <a:fillRect/>
          </a:stretch>
        </p:blipFill>
        <p:spPr bwMode="auto">
          <a:xfrm>
            <a:off x="539750" y="3624263"/>
            <a:ext cx="3527425" cy="29479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1258888" y="455613"/>
            <a:ext cx="6445250" cy="5880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el 1"/>
          <p:cNvSpPr>
            <a:spLocks noGrp="1"/>
          </p:cNvSpPr>
          <p:nvPr>
            <p:ph type="title"/>
          </p:nvPr>
        </p:nvSpPr>
        <p:spPr/>
        <p:txBody>
          <a:bodyPr/>
          <a:lstStyle/>
          <a:p>
            <a:pPr eaLnBrk="1" hangingPunct="1"/>
            <a:r>
              <a:rPr lang="de-AT" smtClean="0"/>
              <a:t>Nebenwirkungen</a:t>
            </a:r>
          </a:p>
        </p:txBody>
      </p:sp>
      <p:sp>
        <p:nvSpPr>
          <p:cNvPr id="88066" name="Inhaltsplatzhalter 2"/>
          <p:cNvSpPr>
            <a:spLocks noGrp="1"/>
          </p:cNvSpPr>
          <p:nvPr>
            <p:ph idx="1"/>
          </p:nvPr>
        </p:nvSpPr>
        <p:spPr/>
        <p:txBody>
          <a:bodyPr/>
          <a:lstStyle/>
          <a:p>
            <a:pPr eaLnBrk="1" hangingPunct="1"/>
            <a:r>
              <a:rPr lang="de-AT" smtClean="0"/>
              <a:t>Chemotherapie</a:t>
            </a:r>
          </a:p>
          <a:p>
            <a:pPr eaLnBrk="1" hangingPunct="1"/>
            <a:r>
              <a:rPr lang="de-AT" smtClean="0"/>
              <a:t>Imids</a:t>
            </a:r>
          </a:p>
          <a:p>
            <a:pPr eaLnBrk="1" hangingPunct="1"/>
            <a:r>
              <a:rPr lang="de-AT" smtClean="0"/>
              <a:t>Proteasomeninhibitoren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el 1"/>
          <p:cNvSpPr>
            <a:spLocks noGrp="1"/>
          </p:cNvSpPr>
          <p:nvPr>
            <p:ph type="title"/>
          </p:nvPr>
        </p:nvSpPr>
        <p:spPr/>
        <p:txBody>
          <a:bodyPr/>
          <a:lstStyle/>
          <a:p>
            <a:pPr eaLnBrk="1" hangingPunct="1"/>
            <a:r>
              <a:rPr lang="de-AT" smtClean="0"/>
              <a:t>Neue Substanzen in Studien</a:t>
            </a:r>
          </a:p>
        </p:txBody>
      </p:sp>
      <p:sp>
        <p:nvSpPr>
          <p:cNvPr id="90114" name="Inhaltsplatzhalter 2"/>
          <p:cNvSpPr>
            <a:spLocks noGrp="1"/>
          </p:cNvSpPr>
          <p:nvPr>
            <p:ph idx="1"/>
          </p:nvPr>
        </p:nvSpPr>
        <p:spPr/>
        <p:txBody>
          <a:bodyPr/>
          <a:lstStyle/>
          <a:p>
            <a:pPr eaLnBrk="1" hangingPunct="1"/>
            <a:r>
              <a:rPr lang="de-AT" sz="2000" smtClean="0"/>
              <a:t>Carfilzomib		Proteasomeninhibitor	</a:t>
            </a:r>
          </a:p>
          <a:p>
            <a:pPr eaLnBrk="1" hangingPunct="1"/>
            <a:r>
              <a:rPr lang="de-AT" sz="2000" smtClean="0"/>
              <a:t>NPI-0052		Proteasomenihibitor</a:t>
            </a:r>
          </a:p>
          <a:p>
            <a:pPr eaLnBrk="1" hangingPunct="1"/>
            <a:r>
              <a:rPr lang="de-AT" sz="2000" smtClean="0"/>
              <a:t>Pomalidomid		Immunmodulator</a:t>
            </a:r>
          </a:p>
          <a:p>
            <a:pPr eaLnBrk="1" hangingPunct="1"/>
            <a:r>
              <a:rPr lang="de-AT" sz="2000" smtClean="0"/>
              <a:t>CNTO 328		monoklonaler Antikörper gegen Interleukin 6</a:t>
            </a:r>
          </a:p>
          <a:p>
            <a:pPr eaLnBrk="1" hangingPunct="1"/>
            <a:r>
              <a:rPr lang="de-AT" sz="2000" smtClean="0"/>
              <a:t>Elotuzumab		monoklonaler Antikörper gegen CS1</a:t>
            </a:r>
          </a:p>
          <a:p>
            <a:pPr eaLnBrk="1" hangingPunct="1"/>
            <a:r>
              <a:rPr lang="de-AT" sz="2000" smtClean="0"/>
              <a:t>Perifosin		Akt-Inhibitor</a:t>
            </a:r>
          </a:p>
          <a:p>
            <a:pPr eaLnBrk="1" hangingPunct="1"/>
            <a:r>
              <a:rPr lang="de-AT" sz="2000" smtClean="0"/>
              <a:t>Vorinostat		HDAC-Inhibitor</a:t>
            </a:r>
          </a:p>
          <a:p>
            <a:pPr eaLnBrk="1" hangingPunct="1"/>
            <a:r>
              <a:rPr lang="de-AT" sz="2000" smtClean="0"/>
              <a:t>Panobinostat		HDAC-Inhibitor</a:t>
            </a:r>
          </a:p>
          <a:p>
            <a:pPr eaLnBrk="1" hangingPunct="1"/>
            <a:r>
              <a:rPr lang="de-AT" sz="2000" smtClean="0"/>
              <a:t>Temsirolimus	mTOR-Inhibitor</a:t>
            </a:r>
          </a:p>
          <a:p>
            <a:pPr eaLnBrk="1" hangingPunct="1"/>
            <a:r>
              <a:rPr lang="de-AT" sz="2000" smtClean="0"/>
              <a:t>Plitidepsin		JNK-Aktivator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p:cNvPicPr>
            <a:picLocks noChangeAspect="1" noChangeArrowheads="1"/>
          </p:cNvPicPr>
          <p:nvPr/>
        </p:nvPicPr>
        <p:blipFill>
          <a:blip r:embed="rId2"/>
          <a:srcRect/>
          <a:stretch>
            <a:fillRect/>
          </a:stretch>
        </p:blipFill>
        <p:spPr bwMode="auto">
          <a:xfrm>
            <a:off x="468313" y="333375"/>
            <a:ext cx="7783512" cy="62277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el 1"/>
          <p:cNvSpPr>
            <a:spLocks noGrp="1"/>
          </p:cNvSpPr>
          <p:nvPr>
            <p:ph type="ctrTitle"/>
          </p:nvPr>
        </p:nvSpPr>
        <p:spPr/>
        <p:txBody>
          <a:bodyPr/>
          <a:lstStyle/>
          <a:p>
            <a:pPr eaLnBrk="1" hangingPunct="1"/>
            <a:r>
              <a:rPr lang="de-AT" smtClean="0"/>
              <a:t>Danke für Ihre Aufmerksamkeit!</a:t>
            </a:r>
          </a:p>
        </p:txBody>
      </p:sp>
      <p:sp>
        <p:nvSpPr>
          <p:cNvPr id="3" name="Untertitel 2"/>
          <p:cNvSpPr>
            <a:spLocks noGrp="1"/>
          </p:cNvSpPr>
          <p:nvPr>
            <p:ph type="subTitle" idx="1"/>
          </p:nvPr>
        </p:nvSpPr>
        <p:spPr>
          <a:xfrm>
            <a:off x="1331913" y="4149725"/>
            <a:ext cx="6400800" cy="1125538"/>
          </a:xfrm>
        </p:spPr>
        <p:txBody>
          <a:bodyPr/>
          <a:lstStyle/>
          <a:p>
            <a:pPr eaLnBrk="1" hangingPunct="1">
              <a:defRPr/>
            </a:pPr>
            <a:r>
              <a:rPr lang="de-AT" dirty="0" smtClean="0"/>
              <a:t>Fragen???????</a:t>
            </a:r>
            <a:endParaRPr lang="de-A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eaLnBrk="1" hangingPunct="1"/>
            <a:r>
              <a:rPr lang="de-DE" sz="3600" smtClean="0">
                <a:latin typeface="Arial Rounded MT Bold" pitchFamily="34" charset="0"/>
              </a:rPr>
              <a:t>Knochenmark</a:t>
            </a:r>
          </a:p>
        </p:txBody>
      </p:sp>
      <p:pic>
        <p:nvPicPr>
          <p:cNvPr id="32770" name="Picture 2"/>
          <p:cNvPicPr>
            <a:picLocks noChangeAspect="1" noChangeArrowheads="1"/>
          </p:cNvPicPr>
          <p:nvPr/>
        </p:nvPicPr>
        <p:blipFill>
          <a:blip r:embed="rId2"/>
          <a:srcRect/>
          <a:stretch>
            <a:fillRect/>
          </a:stretch>
        </p:blipFill>
        <p:spPr bwMode="auto">
          <a:xfrm>
            <a:off x="468313" y="1484313"/>
            <a:ext cx="3024187" cy="5256212"/>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5508625" y="1571625"/>
            <a:ext cx="2663825" cy="4351338"/>
          </a:xfrm>
          <a:prstGeom prst="rect">
            <a:avLst/>
          </a:prstGeom>
          <a:noFill/>
          <a:ln w="9525">
            <a:noFill/>
            <a:miter lim="800000"/>
            <a:headEnd/>
            <a:tailEnd/>
          </a:ln>
        </p:spPr>
      </p:pic>
      <p:sp>
        <p:nvSpPr>
          <p:cNvPr id="32772" name="Textfeld 2"/>
          <p:cNvSpPr txBox="1">
            <a:spLocks noChangeArrowheads="1"/>
          </p:cNvSpPr>
          <p:nvPr/>
        </p:nvSpPr>
        <p:spPr bwMode="auto">
          <a:xfrm>
            <a:off x="684213" y="5516563"/>
            <a:ext cx="2663825" cy="369887"/>
          </a:xfrm>
          <a:prstGeom prst="rect">
            <a:avLst/>
          </a:prstGeom>
          <a:solidFill>
            <a:schemeClr val="bg1"/>
          </a:solidFill>
          <a:ln w="9525">
            <a:noFill/>
            <a:miter lim="800000"/>
            <a:headEnd/>
            <a:tailEnd/>
          </a:ln>
        </p:spPr>
        <p:txBody>
          <a:bodyPr>
            <a:spAutoFit/>
          </a:bodyPr>
          <a:lstStyle/>
          <a:p>
            <a:r>
              <a:rPr lang="de-DE"/>
              <a:t>Normales Knochenmark</a:t>
            </a:r>
          </a:p>
        </p:txBody>
      </p:sp>
      <p:sp>
        <p:nvSpPr>
          <p:cNvPr id="32773" name="Textfeld 5"/>
          <p:cNvSpPr txBox="1">
            <a:spLocks noChangeArrowheads="1"/>
          </p:cNvSpPr>
          <p:nvPr/>
        </p:nvSpPr>
        <p:spPr bwMode="auto">
          <a:xfrm>
            <a:off x="5435600" y="5013325"/>
            <a:ext cx="2665413" cy="369888"/>
          </a:xfrm>
          <a:prstGeom prst="rect">
            <a:avLst/>
          </a:prstGeom>
          <a:solidFill>
            <a:schemeClr val="bg1"/>
          </a:solidFill>
          <a:ln w="9525">
            <a:noFill/>
            <a:miter lim="800000"/>
            <a:headEnd/>
            <a:tailEnd/>
          </a:ln>
        </p:spPr>
        <p:txBody>
          <a:bodyPr>
            <a:spAutoFit/>
          </a:bodyPr>
          <a:lstStyle/>
          <a:p>
            <a:pPr algn="ctr"/>
            <a:r>
              <a:rPr lang="de-DE"/>
              <a:t>Myelom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upload.wikimedia.org/wikipedia/commons/thumb/c/c2/B-Zelle-Plasmazellen.png/220px-B-Zelle-Plasmazellen.png"/>
          <p:cNvPicPr>
            <a:picLocks noChangeAspect="1" noChangeArrowheads="1"/>
          </p:cNvPicPr>
          <p:nvPr/>
        </p:nvPicPr>
        <p:blipFill>
          <a:blip r:embed="rId2"/>
          <a:srcRect/>
          <a:stretch>
            <a:fillRect/>
          </a:stretch>
        </p:blipFill>
        <p:spPr bwMode="auto">
          <a:xfrm>
            <a:off x="6011863" y="836613"/>
            <a:ext cx="2095500" cy="1581150"/>
          </a:xfrm>
          <a:prstGeom prst="rect">
            <a:avLst/>
          </a:prstGeom>
          <a:noFill/>
          <a:ln w="9525">
            <a:noFill/>
            <a:miter lim="800000"/>
            <a:headEnd/>
            <a:tailEnd/>
          </a:ln>
        </p:spPr>
      </p:pic>
      <p:sp>
        <p:nvSpPr>
          <p:cNvPr id="33794" name="Rechteck 2"/>
          <p:cNvSpPr>
            <a:spLocks noChangeArrowheads="1"/>
          </p:cNvSpPr>
          <p:nvPr/>
        </p:nvSpPr>
        <p:spPr bwMode="auto">
          <a:xfrm>
            <a:off x="539750" y="692150"/>
            <a:ext cx="4572000" cy="2308225"/>
          </a:xfrm>
          <a:prstGeom prst="rect">
            <a:avLst/>
          </a:prstGeom>
          <a:noFill/>
          <a:ln w="9525">
            <a:noFill/>
            <a:miter lim="800000"/>
            <a:headEnd/>
            <a:tailEnd/>
          </a:ln>
        </p:spPr>
        <p:txBody>
          <a:bodyPr>
            <a:spAutoFit/>
          </a:bodyPr>
          <a:lstStyle/>
          <a:p>
            <a:r>
              <a:rPr lang="de-AT" b="1">
                <a:cs typeface="Arial" charset="0"/>
              </a:rPr>
              <a:t>Plasmazellen</a:t>
            </a:r>
            <a:r>
              <a:rPr lang="de-AT">
                <a:cs typeface="Arial" charset="0"/>
              </a:rPr>
              <a:t> sind Zellen des Immunsystems und dienen der Produktion und Sekretion von Antikörpern. Sie entsprechen dem letzten Stadium der Differenzierung der B-Zellreihe und erscheinen im Lichtmikroskop als große ovale Zellen mit exzentrisch gelegenem Zellkern. </a:t>
            </a:r>
          </a:p>
        </p:txBody>
      </p:sp>
      <p:pic>
        <p:nvPicPr>
          <p:cNvPr id="33795" name="Picture 4" descr="B-Zellen"/>
          <p:cNvPicPr>
            <a:picLocks noChangeAspect="1" noChangeArrowheads="1"/>
          </p:cNvPicPr>
          <p:nvPr/>
        </p:nvPicPr>
        <p:blipFill>
          <a:blip r:embed="rId3"/>
          <a:srcRect/>
          <a:stretch>
            <a:fillRect/>
          </a:stretch>
        </p:blipFill>
        <p:spPr bwMode="auto">
          <a:xfrm>
            <a:off x="755650" y="3429000"/>
            <a:ext cx="4324350" cy="2762250"/>
          </a:xfrm>
          <a:prstGeom prst="rect">
            <a:avLst/>
          </a:prstGeom>
          <a:noFill/>
          <a:ln w="9525">
            <a:noFill/>
            <a:miter lim="800000"/>
            <a:headEnd/>
            <a:tailEnd/>
          </a:ln>
        </p:spPr>
      </p:pic>
      <p:pic>
        <p:nvPicPr>
          <p:cNvPr id="33796" name="Picture 6" descr="http://www.medizin.uni-koeln.de/institute/kchemie/Lehre/Bildatlas/Haematopoese/HaemBilddateien/Lymphopoese_jpg/Plasmazellen3.jpg"/>
          <p:cNvPicPr>
            <a:picLocks noChangeAspect="1" noChangeArrowheads="1"/>
          </p:cNvPicPr>
          <p:nvPr/>
        </p:nvPicPr>
        <p:blipFill>
          <a:blip r:embed="rId4"/>
          <a:srcRect/>
          <a:stretch>
            <a:fillRect/>
          </a:stretch>
        </p:blipFill>
        <p:spPr bwMode="auto">
          <a:xfrm>
            <a:off x="5292725" y="2997200"/>
            <a:ext cx="3311525" cy="24844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pPr eaLnBrk="1" hangingPunct="1"/>
            <a:r>
              <a:rPr lang="de-DE" sz="4000" smtClean="0">
                <a:latin typeface="Arial Rounded MT Bold" pitchFamily="34" charset="0"/>
              </a:rPr>
              <a:t>Antikörper</a:t>
            </a:r>
          </a:p>
        </p:txBody>
      </p:sp>
      <p:pic>
        <p:nvPicPr>
          <p:cNvPr id="34818" name="Picture 2"/>
          <p:cNvPicPr>
            <a:picLocks noChangeAspect="1" noChangeArrowheads="1"/>
          </p:cNvPicPr>
          <p:nvPr/>
        </p:nvPicPr>
        <p:blipFill>
          <a:blip r:embed="rId2"/>
          <a:srcRect/>
          <a:stretch>
            <a:fillRect/>
          </a:stretch>
        </p:blipFill>
        <p:spPr bwMode="auto">
          <a:xfrm>
            <a:off x="611188" y="1412875"/>
            <a:ext cx="2593975" cy="165735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a:stretch>
            <a:fillRect/>
          </a:stretch>
        </p:blipFill>
        <p:spPr bwMode="auto">
          <a:xfrm>
            <a:off x="5003800" y="1773238"/>
            <a:ext cx="3810000" cy="4476750"/>
          </a:xfrm>
          <a:prstGeom prst="rect">
            <a:avLst/>
          </a:prstGeom>
          <a:noFill/>
          <a:ln w="9525">
            <a:noFill/>
            <a:miter lim="800000"/>
            <a:headEnd/>
            <a:tailEnd/>
          </a:ln>
        </p:spPr>
      </p:pic>
      <p:pic>
        <p:nvPicPr>
          <p:cNvPr id="34820" name="Picture 4"/>
          <p:cNvPicPr>
            <a:picLocks noChangeAspect="1" noChangeArrowheads="1"/>
          </p:cNvPicPr>
          <p:nvPr/>
        </p:nvPicPr>
        <p:blipFill>
          <a:blip r:embed="rId4"/>
          <a:srcRect/>
          <a:stretch>
            <a:fillRect/>
          </a:stretch>
        </p:blipFill>
        <p:spPr bwMode="auto">
          <a:xfrm>
            <a:off x="539750" y="3213100"/>
            <a:ext cx="3371850" cy="3190875"/>
          </a:xfrm>
          <a:prstGeom prst="rect">
            <a:avLst/>
          </a:prstGeom>
          <a:noFill/>
          <a:ln w="9525">
            <a:noFill/>
            <a:miter lim="800000"/>
            <a:headEnd/>
            <a:tailEnd/>
          </a:ln>
        </p:spPr>
      </p:pic>
      <p:pic>
        <p:nvPicPr>
          <p:cNvPr id="34821" name="Picture 2"/>
          <p:cNvPicPr>
            <a:picLocks noChangeAspect="1" noChangeArrowheads="1"/>
          </p:cNvPicPr>
          <p:nvPr/>
        </p:nvPicPr>
        <p:blipFill>
          <a:blip r:embed="rId5"/>
          <a:srcRect/>
          <a:stretch>
            <a:fillRect/>
          </a:stretch>
        </p:blipFill>
        <p:spPr bwMode="auto">
          <a:xfrm>
            <a:off x="3635375" y="1412875"/>
            <a:ext cx="1676400" cy="1257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Bildschirmpräsentation (4:3)</PresentationFormat>
  <Paragraphs>283</Paragraphs>
  <Slides>64</Slides>
  <Notes>1</Notes>
  <HiddenSlides>0</HiddenSlides>
  <MMClips>0</MMClips>
  <ScaleCrop>false</ScaleCrop>
  <HeadingPairs>
    <vt:vector size="6" baseType="variant">
      <vt:variant>
        <vt:lpstr>Verwendete Schriftarten</vt:lpstr>
      </vt:variant>
      <vt:variant>
        <vt:i4>7</vt:i4>
      </vt:variant>
      <vt:variant>
        <vt:lpstr>Entwurfsvorlage</vt:lpstr>
      </vt:variant>
      <vt:variant>
        <vt:i4>2</vt:i4>
      </vt:variant>
      <vt:variant>
        <vt:lpstr>Folientitel</vt:lpstr>
      </vt:variant>
      <vt:variant>
        <vt:i4>64</vt:i4>
      </vt:variant>
    </vt:vector>
  </HeadingPairs>
  <TitlesOfParts>
    <vt:vector size="73" baseType="lpstr">
      <vt:lpstr>Arial</vt:lpstr>
      <vt:lpstr>Calibri</vt:lpstr>
      <vt:lpstr>Arial Rounded MT Bold</vt:lpstr>
      <vt:lpstr>Aharoni</vt:lpstr>
      <vt:lpstr>ＭＳ Ｐゴシック</vt:lpstr>
      <vt:lpstr>Symbol</vt:lpstr>
      <vt:lpstr>Arial Unicode MS</vt:lpstr>
      <vt:lpstr>Standarddesign</vt:lpstr>
      <vt:lpstr>Benutzerdefiniertes Design</vt:lpstr>
      <vt:lpstr>Multiples Myelom – eine Form von Knochenkrebs?</vt:lpstr>
      <vt:lpstr>Multiples Myelom  (Synonym. Plasmozytom, Kahlerkrankheit, monoklonale Gammopathie)</vt:lpstr>
      <vt:lpstr>Begriffsdefinitionen</vt:lpstr>
      <vt:lpstr>Folie 4</vt:lpstr>
      <vt:lpstr>Folie 5</vt:lpstr>
      <vt:lpstr>Folie 6</vt:lpstr>
      <vt:lpstr>Knochenmark</vt:lpstr>
      <vt:lpstr>Folie 8</vt:lpstr>
      <vt:lpstr>Antikörper</vt:lpstr>
      <vt:lpstr>Antikörper</vt:lpstr>
      <vt:lpstr>Antikörper</vt:lpstr>
      <vt:lpstr>Antikörper</vt:lpstr>
      <vt:lpstr>Myelomzellen: klonal</vt:lpstr>
      <vt:lpstr>Myelomzellen: eine Fehlentwicklung der Plasmazelle</vt:lpstr>
      <vt:lpstr>Gesunde Plasmazellen versus Myelomzellen</vt:lpstr>
      <vt:lpstr>Folie 16</vt:lpstr>
      <vt:lpstr>Defekte Immunglobuline und Überproduktion beim Myelom</vt:lpstr>
      <vt:lpstr>Geschichte des Myeloms</vt:lpstr>
      <vt:lpstr>Geschichte des Myeloms</vt:lpstr>
      <vt:lpstr>Vorkommen</vt:lpstr>
      <vt:lpstr>Ursachen</vt:lpstr>
      <vt:lpstr>Krankheitsentwicklung</vt:lpstr>
      <vt:lpstr>Verlauf</vt:lpstr>
      <vt:lpstr>Krankheitsentwicklung</vt:lpstr>
      <vt:lpstr>Krankheitsentwicklung</vt:lpstr>
      <vt:lpstr>Krankheitsentwicklung</vt:lpstr>
      <vt:lpstr>Krankheitsentwicklung</vt:lpstr>
      <vt:lpstr>Krankheitsentwicklung</vt:lpstr>
      <vt:lpstr>Krankheitsentwicklung</vt:lpstr>
      <vt:lpstr>Krankheitsentwicklung</vt:lpstr>
      <vt:lpstr>Krankheitssymptome</vt:lpstr>
      <vt:lpstr>Krankheitssymptome</vt:lpstr>
      <vt:lpstr>Krankheitssymptome</vt:lpstr>
      <vt:lpstr>Symptome (Niere)</vt:lpstr>
      <vt:lpstr>Symptome: Hypercalciämie und Knochenabbau</vt:lpstr>
      <vt:lpstr>Diagnosestellung</vt:lpstr>
      <vt:lpstr>Laboruntersuchungen</vt:lpstr>
      <vt:lpstr>Folie 38</vt:lpstr>
      <vt:lpstr>Knochenmarkspunktion</vt:lpstr>
      <vt:lpstr>Bildgebende Verfahren</vt:lpstr>
      <vt:lpstr>Folie 41</vt:lpstr>
      <vt:lpstr>Knochentumore im Gegensatz zum Myelom</vt:lpstr>
      <vt:lpstr>Folie 43</vt:lpstr>
      <vt:lpstr>Knochenmetastsen</vt:lpstr>
      <vt:lpstr>Häufigkeit von Knochenmetastasen</vt:lpstr>
      <vt:lpstr>Folie 46</vt:lpstr>
      <vt:lpstr>Zurück zum Multiplen Myelom..</vt:lpstr>
      <vt:lpstr>Folie 48</vt:lpstr>
      <vt:lpstr>Verlauf des Multiplen Myeloms</vt:lpstr>
      <vt:lpstr>Welche Patienten benötigen eine Therapie?</vt:lpstr>
      <vt:lpstr>Therapieziele beim Multiplen Myelom</vt:lpstr>
      <vt:lpstr>Therapie</vt:lpstr>
      <vt:lpstr>Hochdosischemotherapie mit Stammzellrückgabe</vt:lpstr>
      <vt:lpstr>Folie 54</vt:lpstr>
      <vt:lpstr>Therapie</vt:lpstr>
      <vt:lpstr>Therapie</vt:lpstr>
      <vt:lpstr>Therapie</vt:lpstr>
      <vt:lpstr>Therapie</vt:lpstr>
      <vt:lpstr>Therapie</vt:lpstr>
      <vt:lpstr>Nebenwirkungen</vt:lpstr>
      <vt:lpstr>Folie 61</vt:lpstr>
      <vt:lpstr>Neue Substanzen in Studien</vt:lpstr>
      <vt:lpstr>Folie 63</vt:lpstr>
      <vt:lpstr>Danke für Ihre Aufmerksamkeit!</vt:lpstr>
    </vt:vector>
  </TitlesOfParts>
  <Company>yyy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Multiples Myelom</dc:title>
  <dc:creator>xxx</dc:creator>
  <cp:lastModifiedBy>HP550</cp:lastModifiedBy>
  <cp:revision>47</cp:revision>
  <dcterms:created xsi:type="dcterms:W3CDTF">2012-09-01T12:07:29Z</dcterms:created>
  <dcterms:modified xsi:type="dcterms:W3CDTF">2012-09-06T15:53:50Z</dcterms:modified>
</cp:coreProperties>
</file>